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12192000"/>
  <p:embeddedFontLst>
    <p:embeddedFont>
      <p:font typeface="MiSans" panose="020B0604020202020204" charset="-122"/>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860"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jpg>
</file>

<file path=ppt/media/image3.jpg>
</file>

<file path=ppt/media/image4.jpg>
</file>

<file path=ppt/media/image5.jp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0384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6857365"/>
          </a:xfrm>
          <a:prstGeom prst="rect">
            <a:avLst/>
          </a:prstGeom>
          <a:gradFill flip="none" rotWithShape="1">
            <a:gsLst>
              <a:gs pos="0">
                <a:srgbClr val="F6F8FD"/>
              </a:gs>
              <a:gs pos="66000">
                <a:srgbClr val="72C3CF"/>
              </a:gs>
              <a:gs pos="100000">
                <a:srgbClr val="72C3CF"/>
              </a:gs>
            </a:gsLst>
            <a:lin ang="5400000" scaled="1"/>
          </a:gradFill>
          <a:ln/>
        </p:spPr>
      </p:sp>
      <p:sp>
        <p:nvSpPr>
          <p:cNvPr id="3" name="Text 1"/>
          <p:cNvSpPr/>
          <p:nvPr/>
        </p:nvSpPr>
        <p:spPr>
          <a:xfrm>
            <a:off x="0" y="0"/>
            <a:ext cx="12249150" cy="685736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3272790" y="2583180"/>
            <a:ext cx="5962650" cy="5962650"/>
          </a:xfrm>
          <a:prstGeom prst="donut">
            <a:avLst>
              <a:gd name="adj" fmla="val 25000"/>
            </a:avLst>
          </a:prstGeom>
          <a:gradFill flip="none" rotWithShape="1">
            <a:gsLst>
              <a:gs pos="0">
                <a:srgbClr val="F6F8FD"/>
              </a:gs>
              <a:gs pos="66000">
                <a:srgbClr val="72C3CF">
                  <a:alpha val="0"/>
                </a:srgbClr>
              </a:gs>
              <a:gs pos="100000">
                <a:srgbClr val="72C3CF">
                  <a:alpha val="0"/>
                </a:srgbClr>
              </a:gs>
            </a:gsLst>
            <a:lin ang="5400000" scaled="1"/>
          </a:gradFill>
          <a:ln/>
        </p:spPr>
      </p:sp>
      <p:sp>
        <p:nvSpPr>
          <p:cNvPr id="5" name="Text 3"/>
          <p:cNvSpPr/>
          <p:nvPr/>
        </p:nvSpPr>
        <p:spPr>
          <a:xfrm>
            <a:off x="-3272790" y="258318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0109835" y="5440045"/>
            <a:ext cx="2676525" cy="2676525"/>
          </a:xfrm>
          <a:prstGeom prst="blockArc">
            <a:avLst>
              <a:gd name="adj1" fmla="val 10800000"/>
              <a:gd name="adj2" fmla="val 0"/>
              <a:gd name="adj3" fmla="val 25000"/>
            </a:avLst>
          </a:prstGeom>
          <a:gradFill flip="none" rotWithShape="1">
            <a:gsLst>
              <a:gs pos="0">
                <a:srgbClr val="F6F8FD"/>
              </a:gs>
              <a:gs pos="100000">
                <a:srgbClr val="72C3CF">
                  <a:alpha val="0"/>
                </a:srgbClr>
              </a:gs>
            </a:gsLst>
            <a:lin ang="5400000" scaled="1"/>
          </a:gradFill>
          <a:ln/>
        </p:spPr>
      </p:sp>
      <p:sp>
        <p:nvSpPr>
          <p:cNvPr id="7" name="Text 5"/>
          <p:cNvSpPr/>
          <p:nvPr/>
        </p:nvSpPr>
        <p:spPr>
          <a:xfrm>
            <a:off x="10109835" y="5440045"/>
            <a:ext cx="2676525" cy="2676525"/>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1390015" y="2153920"/>
            <a:ext cx="10031095" cy="960755"/>
          </a:xfrm>
          <a:prstGeom prst="rect">
            <a:avLst/>
          </a:prstGeom>
          <a:noFill/>
          <a:ln/>
        </p:spPr>
        <p:txBody>
          <a:bodyPr wrap="square" lIns="91440" tIns="45720" rIns="91440" bIns="45720" rtlCol="0" anchor="t"/>
          <a:lstStyle/>
          <a:p>
            <a:pPr algn="ctr">
              <a:lnSpc>
                <a:spcPct val="100000"/>
              </a:lnSpc>
            </a:pPr>
            <a:r>
              <a:rPr lang="en-US" sz="4400" dirty="0">
                <a:solidFill>
                  <a:srgbClr val="FFFFFF"/>
                </a:solidFill>
                <a:latin typeface="MiSans" pitchFamily="34" charset="0"/>
                <a:ea typeface="MiSans" pitchFamily="34" charset="-122"/>
                <a:cs typeface="MiSans" pitchFamily="34" charset="-120"/>
              </a:rPr>
              <a:t>AI Banking Finance Edge</a:t>
            </a:r>
            <a:endParaRPr lang="en-US" sz="1600" dirty="0"/>
          </a:p>
        </p:txBody>
      </p:sp>
      <p:sp>
        <p:nvSpPr>
          <p:cNvPr id="9" name="Text 7"/>
          <p:cNvSpPr/>
          <p:nvPr/>
        </p:nvSpPr>
        <p:spPr>
          <a:xfrm>
            <a:off x="3328670" y="5266055"/>
            <a:ext cx="2775585"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Sean Wong</a:t>
            </a:r>
            <a:endParaRPr lang="en-US" sz="1600" dirty="0"/>
          </a:p>
        </p:txBody>
      </p:sp>
      <p:sp>
        <p:nvSpPr>
          <p:cNvPr id="10" name="Text 8"/>
          <p:cNvSpPr/>
          <p:nvPr/>
        </p:nvSpPr>
        <p:spPr>
          <a:xfrm>
            <a:off x="5802630" y="5266055"/>
            <a:ext cx="3486150"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2025/08/06</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19920000">
            <a:off x="-2628900" y="1578610"/>
            <a:ext cx="5962650" cy="5962650"/>
          </a:xfrm>
          <a:prstGeom prst="donut">
            <a:avLst>
              <a:gd name="adj" fmla="val 25000"/>
            </a:avLst>
          </a:prstGeom>
          <a:gradFill flip="none" rotWithShape="1">
            <a:gsLst>
              <a:gs pos="0">
                <a:srgbClr val="6EC0CE"/>
              </a:gs>
              <a:gs pos="100000">
                <a:srgbClr val="F6F8FD">
                  <a:alpha val="78000"/>
                </a:srgbClr>
              </a:gs>
            </a:gsLst>
            <a:lin ang="5400000" scaled="1"/>
          </a:gradFill>
          <a:ln/>
        </p:spPr>
      </p:sp>
      <p:sp>
        <p:nvSpPr>
          <p:cNvPr id="3" name="Text 1"/>
          <p:cNvSpPr/>
          <p:nvPr/>
        </p:nvSpPr>
        <p:spPr>
          <a:xfrm rot="19920000">
            <a:off x="-2628900" y="157861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9130665" y="-893445"/>
            <a:ext cx="4990465" cy="4990465"/>
          </a:xfrm>
          <a:prstGeom prst="ellipse">
            <a:avLst/>
          </a:prstGeom>
          <a:gradFill flip="none" rotWithShape="1">
            <a:gsLst>
              <a:gs pos="0">
                <a:srgbClr val="6EC0CE"/>
              </a:gs>
              <a:gs pos="100000">
                <a:srgbClr val="F6F8FD">
                  <a:alpha val="78000"/>
                </a:srgbClr>
              </a:gs>
            </a:gsLst>
            <a:lin ang="5400000" scaled="1"/>
          </a:gradFill>
          <a:ln/>
        </p:spPr>
      </p:sp>
      <p:sp>
        <p:nvSpPr>
          <p:cNvPr id="5" name="Text 3"/>
          <p:cNvSpPr/>
          <p:nvPr/>
        </p:nvSpPr>
        <p:spPr>
          <a:xfrm>
            <a:off x="9130665" y="-893445"/>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3633470" y="5574665"/>
            <a:ext cx="9527540" cy="306784"/>
          </a:xfrm>
          <a:prstGeom prst="rect">
            <a:avLst/>
          </a:prstGeom>
          <a:noFill/>
          <a:ln/>
        </p:spPr>
        <p:txBody>
          <a:bodyPr wrap="square" lIns="91440" tIns="45720" rIns="91440" bIns="45720" rtlCol="0" anchor="t">
            <a:spAutoFit/>
          </a:bodyPr>
          <a:lstStyle/>
          <a:p>
            <a:pPr>
              <a:lnSpc>
                <a:spcPct val="100000"/>
              </a:lnSpc>
            </a:pPr>
            <a:r>
              <a:rPr lang="en-US" sz="2000" dirty="0">
                <a:solidFill>
                  <a:srgbClr val="FFFFFF"/>
                </a:solidFill>
                <a:latin typeface="MiSans" pitchFamily="34" charset="0"/>
                <a:ea typeface="MiSans" pitchFamily="34" charset="-122"/>
                <a:cs typeface="MiSans" pitchFamily="34" charset="-120"/>
              </a:rPr>
              <a:t>汇报人：xxx   汇报时间：x年x月x日</a:t>
            </a:r>
            <a:endParaRPr lang="en-US" sz="1600" dirty="0"/>
          </a:p>
        </p:txBody>
      </p:sp>
      <p:sp>
        <p:nvSpPr>
          <p:cNvPr id="7" name="Shape 5"/>
          <p:cNvSpPr/>
          <p:nvPr/>
        </p:nvSpPr>
        <p:spPr>
          <a:xfrm>
            <a:off x="10584815" y="5872480"/>
            <a:ext cx="2082165" cy="2082165"/>
          </a:xfrm>
          <a:prstGeom prst="blockArc">
            <a:avLst>
              <a:gd name="adj1" fmla="val 10800000"/>
              <a:gd name="adj2" fmla="val 0"/>
              <a:gd name="adj3" fmla="val 25000"/>
            </a:avLst>
          </a:prstGeom>
          <a:solidFill>
            <a:srgbClr val="85CADB"/>
          </a:solidFill>
          <a:ln/>
        </p:spPr>
      </p:sp>
      <p:sp>
        <p:nvSpPr>
          <p:cNvPr id="8" name="Text 6"/>
          <p:cNvSpPr/>
          <p:nvPr/>
        </p:nvSpPr>
        <p:spPr>
          <a:xfrm>
            <a:off x="10584815" y="5872480"/>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678860" y="3120099"/>
            <a:ext cx="5359041" cy="3136383"/>
          </a:xfrm>
          <a:prstGeom prst="roundRect">
            <a:avLst>
              <a:gd name="adj" fmla="val 16667"/>
            </a:avLst>
          </a:prstGeom>
          <a:solidFill>
            <a:srgbClr val="E4F3F7"/>
          </a:solidFill>
          <a:ln/>
        </p:spPr>
      </p:sp>
      <p:sp>
        <p:nvSpPr>
          <p:cNvPr id="10" name="Text 8"/>
          <p:cNvSpPr/>
          <p:nvPr/>
        </p:nvSpPr>
        <p:spPr>
          <a:xfrm>
            <a:off x="678860" y="3120099"/>
            <a:ext cx="5359041" cy="3136383"/>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9"/>
          <p:cNvSpPr/>
          <p:nvPr/>
        </p:nvSpPr>
        <p:spPr>
          <a:xfrm>
            <a:off x="678860" y="645839"/>
            <a:ext cx="10418445"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Algorithmic Trading Platforms</a:t>
            </a:r>
            <a:endParaRPr lang="en-US" sz="1600" dirty="0"/>
          </a:p>
        </p:txBody>
      </p:sp>
      <p:sp>
        <p:nvSpPr>
          <p:cNvPr id="12" name="Shape 10"/>
          <p:cNvSpPr/>
          <p:nvPr/>
        </p:nvSpPr>
        <p:spPr>
          <a:xfrm>
            <a:off x="6254160" y="3120098"/>
            <a:ext cx="5359041" cy="3136384"/>
          </a:xfrm>
          <a:prstGeom prst="roundRect">
            <a:avLst>
              <a:gd name="adj" fmla="val 16667"/>
            </a:avLst>
          </a:prstGeom>
          <a:solidFill>
            <a:srgbClr val="E4F3F7"/>
          </a:solidFill>
          <a:ln/>
        </p:spPr>
      </p:sp>
      <p:sp>
        <p:nvSpPr>
          <p:cNvPr id="13" name="Text 11"/>
          <p:cNvSpPr/>
          <p:nvPr/>
        </p:nvSpPr>
        <p:spPr>
          <a:xfrm>
            <a:off x="6254160" y="3120098"/>
            <a:ext cx="5359041" cy="3136384"/>
          </a:xfrm>
          <a:prstGeom prst="rect">
            <a:avLst/>
          </a:prstGeom>
          <a:noFill/>
          <a:ln/>
        </p:spPr>
        <p:txBody>
          <a:bodyPr wrap="square" lIns="45720" tIns="91440" rIns="91440" bIns="45720" rtlCol="0" anchor="ctr"/>
          <a:lstStyle/>
          <a:p>
            <a:pPr>
              <a:lnSpc>
                <a:spcPct val="100000"/>
              </a:lnSpc>
            </a:pPr>
            <a:endParaRPr lang="en-US" sz="1600" dirty="0"/>
          </a:p>
        </p:txBody>
      </p:sp>
      <p:pic>
        <p:nvPicPr>
          <p:cNvPr id="14" name="Image 0" descr="https://kimi-img.moonshot.cn/pub/slides/slides_tmpl/image/25-09-28-15:21:11-d3ce3pos8jdo4os5dbv0.jpg"/>
          <p:cNvPicPr>
            <a:picLocks noChangeAspect="1"/>
          </p:cNvPicPr>
          <p:nvPr/>
        </p:nvPicPr>
        <p:blipFill>
          <a:blip r:embed="rId3"/>
          <a:srcRect t="21826" b="14551"/>
          <a:stretch/>
        </p:blipFill>
        <p:spPr>
          <a:xfrm>
            <a:off x="678860" y="1398320"/>
            <a:ext cx="5359067" cy="1560189"/>
          </a:xfrm>
          <a:prstGeom prst="rect">
            <a:avLst/>
          </a:prstGeom>
        </p:spPr>
      </p:pic>
      <p:pic>
        <p:nvPicPr>
          <p:cNvPr id="15" name="Image 1" descr="https://kimi-img.moonshot.cn/pub/slides/slides_tmpl/image/25-09-28-15:21:11-d3ce3pos8jdo4os5dbvg.jpg"/>
          <p:cNvPicPr>
            <a:picLocks noChangeAspect="1"/>
          </p:cNvPicPr>
          <p:nvPr/>
        </p:nvPicPr>
        <p:blipFill>
          <a:blip r:embed="rId4"/>
          <a:srcRect t="19993" b="9996"/>
          <a:stretch/>
        </p:blipFill>
        <p:spPr>
          <a:xfrm>
            <a:off x="6254140" y="1398308"/>
            <a:ext cx="5359067" cy="1561904"/>
          </a:xfrm>
          <a:prstGeom prst="rect">
            <a:avLst/>
          </a:prstGeom>
        </p:spPr>
      </p:pic>
      <p:sp>
        <p:nvSpPr>
          <p:cNvPr id="16" name="Text 12"/>
          <p:cNvSpPr/>
          <p:nvPr/>
        </p:nvSpPr>
        <p:spPr>
          <a:xfrm>
            <a:off x="909955" y="3650615"/>
            <a:ext cx="401701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Signal Generation</a:t>
            </a:r>
            <a:endParaRPr lang="en-US" sz="1600" dirty="0"/>
          </a:p>
        </p:txBody>
      </p:sp>
      <p:sp>
        <p:nvSpPr>
          <p:cNvPr id="17" name="Text 13"/>
          <p:cNvSpPr/>
          <p:nvPr/>
        </p:nvSpPr>
        <p:spPr>
          <a:xfrm>
            <a:off x="910590" y="4115435"/>
            <a:ext cx="4990465" cy="185737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Present Kavout, QuantConnect, Alpaca AI, and BlackRock Aladdin as engines that generate trading signals based on predictive models, optimizing portfolio allocations and supporting robo-advisory services.</a:t>
            </a:r>
            <a:endParaRPr lang="en-US" sz="1600" dirty="0"/>
          </a:p>
        </p:txBody>
      </p:sp>
      <p:sp>
        <p:nvSpPr>
          <p:cNvPr id="18" name="Text 14"/>
          <p:cNvSpPr/>
          <p:nvPr/>
        </p:nvSpPr>
        <p:spPr>
          <a:xfrm>
            <a:off x="6485255" y="3650615"/>
            <a:ext cx="401701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Speed and Alpha Capture</a:t>
            </a:r>
            <a:endParaRPr lang="en-US" sz="1600" dirty="0"/>
          </a:p>
        </p:txBody>
      </p:sp>
      <p:sp>
        <p:nvSpPr>
          <p:cNvPr id="19" name="Text 15"/>
          <p:cNvSpPr/>
          <p:nvPr/>
        </p:nvSpPr>
        <p:spPr>
          <a:xfrm>
            <a:off x="6478905" y="4115435"/>
            <a:ext cx="4866640" cy="185737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Highlight the speed and alpha capture capabilities of these platforms, which are crucial for high-frequency trading and dynamic market conditions. Human oversight ensures risk management.</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3" name="Text 1"/>
          <p:cNvSpPr/>
          <p:nvPr/>
        </p:nvSpPr>
        <p:spPr>
          <a:xfrm>
            <a:off x="0" y="0"/>
            <a:ext cx="12192000" cy="68580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11298238" y="720344"/>
            <a:ext cx="893763" cy="893763"/>
          </a:xfrm>
          <a:prstGeom prst="ellipse">
            <a:avLst/>
          </a:prstGeom>
          <a:gradFill flip="none" rotWithShape="1">
            <a:gsLst>
              <a:gs pos="0">
                <a:srgbClr val="66BECB"/>
              </a:gs>
              <a:gs pos="45000">
                <a:srgbClr val="66BECB"/>
              </a:gs>
              <a:gs pos="100000">
                <a:srgbClr val="E4F3F7"/>
              </a:gs>
            </a:gsLst>
            <a:lin ang="5400000" scaled="1"/>
          </a:gradFill>
          <a:ln/>
        </p:spPr>
      </p:sp>
      <p:sp>
        <p:nvSpPr>
          <p:cNvPr id="5" name="Text 3"/>
          <p:cNvSpPr/>
          <p:nvPr/>
        </p:nvSpPr>
        <p:spPr>
          <a:xfrm>
            <a:off x="11298238" y="720344"/>
            <a:ext cx="893763" cy="893763"/>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9420000">
            <a:off x="-624185" y="-1207888"/>
            <a:ext cx="1892602" cy="1816441"/>
          </a:xfrm>
          <a:prstGeom prst="blockArc">
            <a:avLst>
              <a:gd name="adj1" fmla="val 10800000"/>
              <a:gd name="adj2" fmla="val 0"/>
              <a:gd name="adj3" fmla="val 25000"/>
            </a:avLst>
          </a:prstGeom>
          <a:gradFill flip="none" rotWithShape="1">
            <a:gsLst>
              <a:gs pos="0">
                <a:srgbClr val="66BECB"/>
              </a:gs>
              <a:gs pos="45000">
                <a:srgbClr val="66BECB"/>
              </a:gs>
              <a:gs pos="100000">
                <a:srgbClr val="E4F3F7"/>
              </a:gs>
            </a:gsLst>
            <a:lin ang="5400000" scaled="1"/>
          </a:gradFill>
          <a:ln/>
        </p:spPr>
      </p:sp>
      <p:sp>
        <p:nvSpPr>
          <p:cNvPr id="7" name="Text 5"/>
          <p:cNvSpPr/>
          <p:nvPr/>
        </p:nvSpPr>
        <p:spPr>
          <a:xfrm rot="9420000">
            <a:off x="-624185" y="-1207888"/>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678860" y="786003"/>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Virtual Assistant Channels</a:t>
            </a:r>
            <a:endParaRPr lang="en-US" sz="1600" dirty="0"/>
          </a:p>
        </p:txBody>
      </p:sp>
      <p:sp>
        <p:nvSpPr>
          <p:cNvPr id="9" name="Shape 7"/>
          <p:cNvSpPr/>
          <p:nvPr/>
        </p:nvSpPr>
        <p:spPr>
          <a:xfrm>
            <a:off x="10122535" y="-634619"/>
            <a:ext cx="2069465" cy="2069465"/>
          </a:xfrm>
          <a:prstGeom prst="ellipse">
            <a:avLst/>
          </a:prstGeom>
          <a:solidFill>
            <a:srgbClr val="E4F3F7">
              <a:alpha val="67059"/>
            </a:srgbClr>
          </a:solidFill>
          <a:ln/>
        </p:spPr>
      </p:sp>
      <p:sp>
        <p:nvSpPr>
          <p:cNvPr id="10" name="Text 8"/>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838200" y="1439545"/>
            <a:ext cx="10460355" cy="1477010"/>
          </a:xfrm>
          <a:prstGeom prst="roundRect">
            <a:avLst>
              <a:gd name="adj" fmla="val 16667"/>
            </a:avLst>
          </a:prstGeom>
          <a:solidFill>
            <a:srgbClr val="FFFFFF"/>
          </a:solidFill>
          <a:ln/>
        </p:spPr>
      </p:sp>
      <p:sp>
        <p:nvSpPr>
          <p:cNvPr id="12" name="Text 10"/>
          <p:cNvSpPr/>
          <p:nvPr/>
        </p:nvSpPr>
        <p:spPr>
          <a:xfrm>
            <a:off x="838200" y="1439545"/>
            <a:ext cx="10460355" cy="147701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838200" y="3126423"/>
            <a:ext cx="10460355" cy="1477010"/>
          </a:xfrm>
          <a:prstGeom prst="roundRect">
            <a:avLst>
              <a:gd name="adj" fmla="val 16667"/>
            </a:avLst>
          </a:prstGeom>
          <a:solidFill>
            <a:srgbClr val="FFFFFF"/>
          </a:solidFill>
          <a:ln/>
        </p:spPr>
      </p:sp>
      <p:sp>
        <p:nvSpPr>
          <p:cNvPr id="14" name="Text 12"/>
          <p:cNvSpPr/>
          <p:nvPr/>
        </p:nvSpPr>
        <p:spPr>
          <a:xfrm>
            <a:off x="838200" y="3126423"/>
            <a:ext cx="10460355" cy="147701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838200" y="4851400"/>
            <a:ext cx="10460355" cy="1477010"/>
          </a:xfrm>
          <a:prstGeom prst="roundRect">
            <a:avLst>
              <a:gd name="adj" fmla="val 16667"/>
            </a:avLst>
          </a:prstGeom>
          <a:solidFill>
            <a:srgbClr val="FFFFFF"/>
          </a:solidFill>
          <a:ln/>
        </p:spPr>
      </p:sp>
      <p:sp>
        <p:nvSpPr>
          <p:cNvPr id="16" name="Text 14"/>
          <p:cNvSpPr/>
          <p:nvPr/>
        </p:nvSpPr>
        <p:spPr>
          <a:xfrm>
            <a:off x="838200" y="4851400"/>
            <a:ext cx="10460355" cy="147701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Text 15"/>
          <p:cNvSpPr/>
          <p:nvPr/>
        </p:nvSpPr>
        <p:spPr>
          <a:xfrm>
            <a:off x="1099185" y="1557020"/>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01</a:t>
            </a:r>
            <a:endParaRPr lang="en-US" sz="1600" dirty="0"/>
          </a:p>
        </p:txBody>
      </p:sp>
      <p:sp>
        <p:nvSpPr>
          <p:cNvPr id="18" name="Text 16"/>
          <p:cNvSpPr/>
          <p:nvPr/>
        </p:nvSpPr>
        <p:spPr>
          <a:xfrm>
            <a:off x="1648460" y="1614170"/>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24/7 Customer Service</a:t>
            </a:r>
            <a:endParaRPr lang="en-US" sz="1600" dirty="0"/>
          </a:p>
        </p:txBody>
      </p:sp>
      <p:sp>
        <p:nvSpPr>
          <p:cNvPr id="19" name="Text 17"/>
          <p:cNvSpPr/>
          <p:nvPr/>
        </p:nvSpPr>
        <p:spPr>
          <a:xfrm>
            <a:off x="1099185" y="1915160"/>
            <a:ext cx="9998710" cy="8489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Connect Kasisto KAI, Nuance VA, Intercom AI, and IBM Watson to customer-service row. These tools provide 24/7 chat handling, sentiment detection, and routine query resolution, enhancing client engagement.</a:t>
            </a:r>
            <a:endParaRPr lang="en-US" sz="1600" dirty="0"/>
          </a:p>
        </p:txBody>
      </p:sp>
      <p:sp>
        <p:nvSpPr>
          <p:cNvPr id="20" name="Text 18"/>
          <p:cNvSpPr/>
          <p:nvPr/>
        </p:nvSpPr>
        <p:spPr>
          <a:xfrm>
            <a:off x="1099185" y="3243898"/>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02</a:t>
            </a:r>
            <a:endParaRPr lang="en-US" sz="1600" dirty="0"/>
          </a:p>
        </p:txBody>
      </p:sp>
      <p:sp>
        <p:nvSpPr>
          <p:cNvPr id="21" name="Text 19"/>
          <p:cNvSpPr/>
          <p:nvPr/>
        </p:nvSpPr>
        <p:spPr>
          <a:xfrm>
            <a:off x="1648460" y="3301048"/>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Sentiment Analysis</a:t>
            </a:r>
            <a:endParaRPr lang="en-US" sz="1600" dirty="0"/>
          </a:p>
        </p:txBody>
      </p:sp>
      <p:sp>
        <p:nvSpPr>
          <p:cNvPr id="22" name="Text 20"/>
          <p:cNvSpPr/>
          <p:nvPr/>
        </p:nvSpPr>
        <p:spPr>
          <a:xfrm>
            <a:off x="1099185" y="3602038"/>
            <a:ext cx="9998710" cy="8489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These virtual assistants can detect sentiment in customer interactions, allowing for better service and timely escalation of complex cases to human agents.</a:t>
            </a:r>
            <a:endParaRPr lang="en-US" sz="1600" dirty="0"/>
          </a:p>
        </p:txBody>
      </p:sp>
      <p:sp>
        <p:nvSpPr>
          <p:cNvPr id="23" name="Text 21"/>
          <p:cNvSpPr/>
          <p:nvPr/>
        </p:nvSpPr>
        <p:spPr>
          <a:xfrm>
            <a:off x="1099185" y="4968875"/>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03</a:t>
            </a:r>
            <a:endParaRPr lang="en-US" sz="1600" dirty="0"/>
          </a:p>
        </p:txBody>
      </p:sp>
      <p:sp>
        <p:nvSpPr>
          <p:cNvPr id="24" name="Text 22"/>
          <p:cNvSpPr/>
          <p:nvPr/>
        </p:nvSpPr>
        <p:spPr>
          <a:xfrm>
            <a:off x="1648460" y="5026025"/>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Human Escalation</a:t>
            </a:r>
            <a:endParaRPr lang="en-US" sz="1600" dirty="0"/>
          </a:p>
        </p:txBody>
      </p:sp>
      <p:sp>
        <p:nvSpPr>
          <p:cNvPr id="25" name="Text 23"/>
          <p:cNvSpPr/>
          <p:nvPr/>
        </p:nvSpPr>
        <p:spPr>
          <a:xfrm>
            <a:off x="1099185" y="5327015"/>
            <a:ext cx="9998710" cy="8489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Clarify that empathy, complex advice, and complaint escalation remain with relationship managers to ensure trust and compliance.</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Compliance &amp; Forecasting</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04</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1298238" y="720344"/>
            <a:ext cx="893763" cy="893763"/>
          </a:xfrm>
          <a:prstGeom prst="ellipse">
            <a:avLst/>
          </a:prstGeom>
          <a:gradFill flip="none" rotWithShape="1">
            <a:gsLst>
              <a:gs pos="0">
                <a:srgbClr val="D2EFF8"/>
              </a:gs>
              <a:gs pos="100000">
                <a:srgbClr val="72C3CF"/>
              </a:gs>
            </a:gsLst>
            <a:lin ang="5400000" scaled="1"/>
          </a:gradFill>
          <a:ln/>
        </p:spPr>
      </p:sp>
      <p:sp>
        <p:nvSpPr>
          <p:cNvPr id="3" name="Text 1"/>
          <p:cNvSpPr/>
          <p:nvPr/>
        </p:nvSpPr>
        <p:spPr>
          <a:xfrm>
            <a:off x="11298238" y="720344"/>
            <a:ext cx="893763" cy="893763"/>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9420000">
            <a:off x="-624185" y="-1207888"/>
            <a:ext cx="1892602" cy="1816441"/>
          </a:xfrm>
          <a:prstGeom prst="blockArc">
            <a:avLst>
              <a:gd name="adj1" fmla="val 10800000"/>
              <a:gd name="adj2" fmla="val 0"/>
              <a:gd name="adj3" fmla="val 25000"/>
            </a:avLst>
          </a:prstGeom>
          <a:gradFill flip="none" rotWithShape="1">
            <a:gsLst>
              <a:gs pos="0">
                <a:srgbClr val="91CFDF"/>
              </a:gs>
              <a:gs pos="100000">
                <a:srgbClr val="E4F3F7"/>
              </a:gs>
            </a:gsLst>
            <a:lin ang="5400000" scaled="1"/>
          </a:gradFill>
          <a:ln/>
        </p:spPr>
      </p:sp>
      <p:sp>
        <p:nvSpPr>
          <p:cNvPr id="5" name="Text 3"/>
          <p:cNvSpPr/>
          <p:nvPr/>
        </p:nvSpPr>
        <p:spPr>
          <a:xfrm rot="9420000">
            <a:off x="-624185" y="-1207888"/>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678860" y="786003"/>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RegTech Compliance Suites</a:t>
            </a:r>
            <a:endParaRPr lang="en-US" sz="1600" dirty="0"/>
          </a:p>
        </p:txBody>
      </p:sp>
      <p:sp>
        <p:nvSpPr>
          <p:cNvPr id="7" name="Shape 5"/>
          <p:cNvSpPr/>
          <p:nvPr/>
        </p:nvSpPr>
        <p:spPr>
          <a:xfrm>
            <a:off x="10122535" y="-634619"/>
            <a:ext cx="2069465" cy="2069465"/>
          </a:xfrm>
          <a:prstGeom prst="ellipse">
            <a:avLst/>
          </a:prstGeom>
          <a:gradFill flip="none" rotWithShape="1">
            <a:gsLst>
              <a:gs pos="0">
                <a:srgbClr val="A8EAE4">
                  <a:alpha val="42000"/>
                </a:srgbClr>
              </a:gs>
              <a:gs pos="100000">
                <a:srgbClr val="E4F3F7"/>
              </a:gs>
            </a:gsLst>
            <a:lin ang="5400000" scaled="1"/>
          </a:gradFill>
          <a:ln/>
        </p:spPr>
      </p:sp>
      <p:sp>
        <p:nvSpPr>
          <p:cNvPr id="8" name="Text 6"/>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4113424" y="5518700"/>
            <a:ext cx="3912574" cy="3912574"/>
          </a:xfrm>
          <a:prstGeom prst="ellipse">
            <a:avLst/>
          </a:prstGeom>
          <a:solidFill>
            <a:srgbClr val="000000">
              <a:alpha val="0"/>
            </a:srgbClr>
          </a:solidFill>
          <a:ln w="28575">
            <a:solidFill>
              <a:srgbClr val="11A9B8"/>
            </a:solidFill>
            <a:prstDash val="sysDot"/>
          </a:ln>
        </p:spPr>
      </p:sp>
      <p:sp>
        <p:nvSpPr>
          <p:cNvPr id="10" name="Text 8"/>
          <p:cNvSpPr/>
          <p:nvPr/>
        </p:nvSpPr>
        <p:spPr>
          <a:xfrm>
            <a:off x="4113424" y="5518700"/>
            <a:ext cx="3912574" cy="3912574"/>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rot="17040000">
            <a:off x="4241670" y="5646949"/>
            <a:ext cx="3656106" cy="3656106"/>
          </a:xfrm>
          <a:prstGeom prst="ellipse">
            <a:avLst/>
          </a:prstGeom>
          <a:gradFill flip="none" rotWithShape="1">
            <a:gsLst>
              <a:gs pos="0">
                <a:srgbClr val="D2EFF8"/>
              </a:gs>
              <a:gs pos="100000">
                <a:srgbClr val="72C3CF"/>
              </a:gs>
            </a:gsLst>
            <a:lin ang="5400000" scaled="1"/>
          </a:gradFill>
          <a:ln/>
        </p:spPr>
      </p:sp>
      <p:sp>
        <p:nvSpPr>
          <p:cNvPr id="12" name="Text 10"/>
          <p:cNvSpPr/>
          <p:nvPr/>
        </p:nvSpPr>
        <p:spPr>
          <a:xfrm rot="17040000">
            <a:off x="4241670" y="5646949"/>
            <a:ext cx="3656106" cy="3656106"/>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2837528" y="4941301"/>
            <a:ext cx="4489927" cy="4489927"/>
          </a:xfrm>
          <a:prstGeom prst="ellipse">
            <a:avLst/>
          </a:prstGeom>
          <a:solidFill>
            <a:srgbClr val="E4F3F7">
              <a:alpha val="54902"/>
            </a:srgbClr>
          </a:solidFill>
          <a:ln/>
        </p:spPr>
      </p:sp>
      <p:sp>
        <p:nvSpPr>
          <p:cNvPr id="14" name="Text 12"/>
          <p:cNvSpPr/>
          <p:nvPr/>
        </p:nvSpPr>
        <p:spPr>
          <a:xfrm>
            <a:off x="-2837528" y="4941301"/>
            <a:ext cx="4489927" cy="4489927"/>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6031722" y="1304163"/>
            <a:ext cx="76008" cy="4330931"/>
          </a:xfrm>
          <a:prstGeom prst="rect">
            <a:avLst/>
          </a:prstGeom>
          <a:solidFill>
            <a:srgbClr val="80C8D8">
              <a:alpha val="50196"/>
            </a:srgbClr>
          </a:solidFill>
          <a:ln/>
        </p:spPr>
      </p:sp>
      <p:sp>
        <p:nvSpPr>
          <p:cNvPr id="16" name="Text 14"/>
          <p:cNvSpPr/>
          <p:nvPr/>
        </p:nvSpPr>
        <p:spPr>
          <a:xfrm>
            <a:off x="6031722" y="1304163"/>
            <a:ext cx="76008" cy="4330931"/>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5972366" y="1366407"/>
            <a:ext cx="214630" cy="214630"/>
          </a:xfrm>
          <a:prstGeom prst="ellipse">
            <a:avLst/>
          </a:prstGeom>
          <a:solidFill>
            <a:srgbClr val="63BCCA">
              <a:alpha val="90196"/>
            </a:srgbClr>
          </a:solidFill>
          <a:ln/>
        </p:spPr>
      </p:sp>
      <p:sp>
        <p:nvSpPr>
          <p:cNvPr id="18" name="Text 16"/>
          <p:cNvSpPr/>
          <p:nvPr/>
        </p:nvSpPr>
        <p:spPr>
          <a:xfrm>
            <a:off x="5972366" y="1366407"/>
            <a:ext cx="214630" cy="214630"/>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5972366" y="2402046"/>
            <a:ext cx="214630" cy="214630"/>
          </a:xfrm>
          <a:prstGeom prst="ellipse">
            <a:avLst/>
          </a:prstGeom>
          <a:solidFill>
            <a:srgbClr val="63BCCA">
              <a:alpha val="90196"/>
            </a:srgbClr>
          </a:solidFill>
          <a:ln/>
        </p:spPr>
      </p:sp>
      <p:sp>
        <p:nvSpPr>
          <p:cNvPr id="20" name="Text 18"/>
          <p:cNvSpPr/>
          <p:nvPr/>
        </p:nvSpPr>
        <p:spPr>
          <a:xfrm>
            <a:off x="5972366" y="2402046"/>
            <a:ext cx="214630" cy="214630"/>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9"/>
          <p:cNvSpPr/>
          <p:nvPr/>
        </p:nvSpPr>
        <p:spPr>
          <a:xfrm>
            <a:off x="5972366" y="3362302"/>
            <a:ext cx="214630" cy="214630"/>
          </a:xfrm>
          <a:prstGeom prst="ellipse">
            <a:avLst/>
          </a:prstGeom>
          <a:solidFill>
            <a:srgbClr val="63BCCA">
              <a:alpha val="90196"/>
            </a:srgbClr>
          </a:solidFill>
          <a:ln/>
        </p:spPr>
      </p:sp>
      <p:sp>
        <p:nvSpPr>
          <p:cNvPr id="22" name="Text 20"/>
          <p:cNvSpPr/>
          <p:nvPr/>
        </p:nvSpPr>
        <p:spPr>
          <a:xfrm>
            <a:off x="5972366" y="3362302"/>
            <a:ext cx="214630" cy="214630"/>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1"/>
          <p:cNvSpPr/>
          <p:nvPr/>
        </p:nvSpPr>
        <p:spPr>
          <a:xfrm>
            <a:off x="5972366" y="4371136"/>
            <a:ext cx="214630" cy="214630"/>
          </a:xfrm>
          <a:prstGeom prst="ellipse">
            <a:avLst/>
          </a:prstGeom>
          <a:solidFill>
            <a:srgbClr val="63BCCA">
              <a:alpha val="90196"/>
            </a:srgbClr>
          </a:solidFill>
          <a:ln/>
        </p:spPr>
      </p:sp>
      <p:sp>
        <p:nvSpPr>
          <p:cNvPr id="24" name="Text 22"/>
          <p:cNvSpPr/>
          <p:nvPr/>
        </p:nvSpPr>
        <p:spPr>
          <a:xfrm>
            <a:off x="5972366" y="4371136"/>
            <a:ext cx="214630" cy="214630"/>
          </a:xfrm>
          <a:prstGeom prst="rect">
            <a:avLst/>
          </a:prstGeom>
          <a:noFill/>
          <a:ln/>
        </p:spPr>
        <p:txBody>
          <a:bodyPr wrap="square" lIns="45720" tIns="91440" rIns="91440" bIns="45720" rtlCol="0" anchor="ctr"/>
          <a:lstStyle/>
          <a:p>
            <a:pPr>
              <a:lnSpc>
                <a:spcPct val="100000"/>
              </a:lnSpc>
            </a:pPr>
            <a:endParaRPr lang="en-US" sz="1600" dirty="0"/>
          </a:p>
        </p:txBody>
      </p:sp>
      <p:sp>
        <p:nvSpPr>
          <p:cNvPr id="25" name="Text 23"/>
          <p:cNvSpPr/>
          <p:nvPr/>
        </p:nvSpPr>
        <p:spPr>
          <a:xfrm>
            <a:off x="6308090" y="1247013"/>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01</a:t>
            </a:r>
            <a:endParaRPr lang="en-US" sz="1600" dirty="0"/>
          </a:p>
        </p:txBody>
      </p:sp>
      <p:sp>
        <p:nvSpPr>
          <p:cNvPr id="26" name="Text 24"/>
          <p:cNvSpPr/>
          <p:nvPr/>
        </p:nvSpPr>
        <p:spPr>
          <a:xfrm>
            <a:off x="6857365" y="1304163"/>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Automated KYC and AML</a:t>
            </a:r>
            <a:endParaRPr lang="en-US" sz="1600" dirty="0"/>
          </a:p>
        </p:txBody>
      </p:sp>
      <p:sp>
        <p:nvSpPr>
          <p:cNvPr id="27" name="Text 25"/>
          <p:cNvSpPr/>
          <p:nvPr/>
        </p:nvSpPr>
        <p:spPr>
          <a:xfrm>
            <a:off x="6308090" y="1662303"/>
            <a:ext cx="5369560" cy="84899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Detail ComplyAdvantage, Ayasdi AML, Workiva AI, and Ascent RegTech for automating KYC, AML screening, and regulatory report generation. These tools ensure continuous monitoring and audit trails.</a:t>
            </a:r>
            <a:endParaRPr lang="en-US" sz="1600" dirty="0"/>
          </a:p>
        </p:txBody>
      </p:sp>
      <p:sp>
        <p:nvSpPr>
          <p:cNvPr id="28" name="Text 26"/>
          <p:cNvSpPr/>
          <p:nvPr/>
        </p:nvSpPr>
        <p:spPr>
          <a:xfrm>
            <a:off x="526542" y="2282644"/>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02</a:t>
            </a:r>
            <a:endParaRPr lang="en-US" sz="1600" dirty="0"/>
          </a:p>
        </p:txBody>
      </p:sp>
      <p:sp>
        <p:nvSpPr>
          <p:cNvPr id="29" name="Text 27"/>
          <p:cNvSpPr/>
          <p:nvPr/>
        </p:nvSpPr>
        <p:spPr>
          <a:xfrm>
            <a:off x="1075817" y="2339794"/>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Continuous Monitoring</a:t>
            </a:r>
            <a:endParaRPr lang="en-US" sz="1600" dirty="0"/>
          </a:p>
        </p:txBody>
      </p:sp>
      <p:sp>
        <p:nvSpPr>
          <p:cNvPr id="30" name="Text 28"/>
          <p:cNvSpPr/>
          <p:nvPr/>
        </p:nvSpPr>
        <p:spPr>
          <a:xfrm>
            <a:off x="526542" y="2697934"/>
            <a:ext cx="5369560" cy="84899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These platforms provide continuous monitoring of transactions and operations to detect compliance breaches in real time, reducing the risk of regulatory violations.</a:t>
            </a:r>
            <a:endParaRPr lang="en-US" sz="1600" dirty="0"/>
          </a:p>
        </p:txBody>
      </p:sp>
      <p:sp>
        <p:nvSpPr>
          <p:cNvPr id="31" name="Text 29"/>
          <p:cNvSpPr/>
          <p:nvPr/>
        </p:nvSpPr>
        <p:spPr>
          <a:xfrm>
            <a:off x="6308027" y="3230817"/>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03</a:t>
            </a:r>
            <a:endParaRPr lang="en-US" sz="1600" dirty="0"/>
          </a:p>
        </p:txBody>
      </p:sp>
      <p:sp>
        <p:nvSpPr>
          <p:cNvPr id="32" name="Text 30"/>
          <p:cNvSpPr/>
          <p:nvPr/>
        </p:nvSpPr>
        <p:spPr>
          <a:xfrm>
            <a:off x="6857302" y="3287967"/>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Audit Trails</a:t>
            </a:r>
            <a:endParaRPr lang="en-US" sz="1600" dirty="0"/>
          </a:p>
        </p:txBody>
      </p:sp>
      <p:sp>
        <p:nvSpPr>
          <p:cNvPr id="33" name="Text 31"/>
          <p:cNvSpPr/>
          <p:nvPr/>
        </p:nvSpPr>
        <p:spPr>
          <a:xfrm>
            <a:off x="6308027" y="3646107"/>
            <a:ext cx="5369560" cy="84899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They generate detailed audit trails, which are essential for demonstrating compliance and tracking changes over time.</a:t>
            </a:r>
            <a:endParaRPr lang="en-US" sz="1600" dirty="0"/>
          </a:p>
        </p:txBody>
      </p:sp>
      <p:sp>
        <p:nvSpPr>
          <p:cNvPr id="34" name="Text 32"/>
          <p:cNvSpPr/>
          <p:nvPr/>
        </p:nvSpPr>
        <p:spPr>
          <a:xfrm>
            <a:off x="526542" y="4251779"/>
            <a:ext cx="653415" cy="453390"/>
          </a:xfrm>
          <a:prstGeom prst="rect">
            <a:avLst/>
          </a:prstGeom>
          <a:noFill/>
          <a:ln/>
        </p:spPr>
        <p:txBody>
          <a:bodyPr wrap="square" lIns="91440" tIns="45720" rIns="91440" bIns="45720" rtlCol="0" anchor="t"/>
          <a:lstStyle/>
          <a:p>
            <a:pPr>
              <a:lnSpc>
                <a:spcPct val="100000"/>
              </a:lnSpc>
            </a:pPr>
            <a:r>
              <a:rPr lang="en-US" sz="2600" b="1" dirty="0">
                <a:solidFill>
                  <a:srgbClr val="63BCCA"/>
                </a:solidFill>
                <a:latin typeface="MiSans" pitchFamily="34" charset="0"/>
                <a:ea typeface="MiSans" pitchFamily="34" charset="-122"/>
                <a:cs typeface="MiSans" pitchFamily="34" charset="-120"/>
              </a:rPr>
              <a:t>04</a:t>
            </a:r>
            <a:endParaRPr lang="en-US" sz="1600" dirty="0"/>
          </a:p>
        </p:txBody>
      </p:sp>
      <p:sp>
        <p:nvSpPr>
          <p:cNvPr id="35" name="Text 33"/>
          <p:cNvSpPr/>
          <p:nvPr/>
        </p:nvSpPr>
        <p:spPr>
          <a:xfrm>
            <a:off x="1075817" y="4308929"/>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Human Judgment Required</a:t>
            </a:r>
            <a:endParaRPr lang="en-US" sz="1600" dirty="0"/>
          </a:p>
        </p:txBody>
      </p:sp>
      <p:sp>
        <p:nvSpPr>
          <p:cNvPr id="36" name="Text 34"/>
          <p:cNvSpPr/>
          <p:nvPr/>
        </p:nvSpPr>
        <p:spPr>
          <a:xfrm>
            <a:off x="526542" y="4667069"/>
            <a:ext cx="5369560" cy="848995"/>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Despite automation, human judgment is essential for interpreting rules, updating policies, and engaging with regulators to ensure compliance.</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9879012" y="-793115"/>
            <a:ext cx="3281998" cy="3281998"/>
          </a:xfrm>
          <a:prstGeom prst="ellipse">
            <a:avLst/>
          </a:prstGeom>
          <a:gradFill flip="none" rotWithShape="1">
            <a:gsLst>
              <a:gs pos="0">
                <a:srgbClr val="6EC0CE"/>
              </a:gs>
              <a:gs pos="100000">
                <a:srgbClr val="F6F8FD">
                  <a:alpha val="78000"/>
                </a:srgbClr>
              </a:gs>
            </a:gsLst>
            <a:lin ang="5400000" scaled="1"/>
          </a:gradFill>
          <a:ln/>
        </p:spPr>
      </p:sp>
      <p:sp>
        <p:nvSpPr>
          <p:cNvPr id="3" name="Text 1"/>
          <p:cNvSpPr/>
          <p:nvPr/>
        </p:nvSpPr>
        <p:spPr>
          <a:xfrm>
            <a:off x="9879012" y="-793115"/>
            <a:ext cx="3281998" cy="3281998"/>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31750" y="1960563"/>
            <a:ext cx="12239625" cy="3254375"/>
          </a:xfrm>
          <a:prstGeom prst="rect">
            <a:avLst/>
          </a:prstGeom>
          <a:solidFill>
            <a:srgbClr val="63BCCA"/>
          </a:solidFill>
          <a:ln w="12700">
            <a:solidFill>
              <a:srgbClr val="AEB5C0"/>
            </a:solidFill>
            <a:prstDash val="solid"/>
          </a:ln>
        </p:spPr>
      </p:sp>
      <p:sp>
        <p:nvSpPr>
          <p:cNvPr id="5" name="Text 3"/>
          <p:cNvSpPr/>
          <p:nvPr/>
        </p:nvSpPr>
        <p:spPr>
          <a:xfrm>
            <a:off x="-31750" y="1960563"/>
            <a:ext cx="12239625" cy="325437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298450" y="6030595"/>
            <a:ext cx="1478915" cy="1478915"/>
          </a:xfrm>
          <a:prstGeom prst="ellipse">
            <a:avLst/>
          </a:prstGeom>
          <a:gradFill flip="none" rotWithShape="1">
            <a:gsLst>
              <a:gs pos="0">
                <a:srgbClr val="6EC0CE"/>
              </a:gs>
              <a:gs pos="100000">
                <a:srgbClr val="F6F8FD">
                  <a:alpha val="78000"/>
                </a:srgbClr>
              </a:gs>
            </a:gsLst>
            <a:lin ang="5400000" scaled="1"/>
          </a:gradFill>
          <a:ln/>
        </p:spPr>
      </p:sp>
      <p:sp>
        <p:nvSpPr>
          <p:cNvPr id="7" name="Text 5"/>
          <p:cNvSpPr/>
          <p:nvPr/>
        </p:nvSpPr>
        <p:spPr>
          <a:xfrm>
            <a:off x="-298450" y="6030595"/>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72480"/>
            <a:ext cx="2082165" cy="2082165"/>
          </a:xfrm>
          <a:prstGeom prst="blockArc">
            <a:avLst>
              <a:gd name="adj1" fmla="val 10800000"/>
              <a:gd name="adj2" fmla="val 0"/>
              <a:gd name="adj3" fmla="val 25000"/>
            </a:avLst>
          </a:prstGeom>
          <a:solidFill>
            <a:srgbClr val="85CADB"/>
          </a:solidFill>
          <a:ln/>
        </p:spPr>
      </p:sp>
      <p:sp>
        <p:nvSpPr>
          <p:cNvPr id="9" name="Text 7"/>
          <p:cNvSpPr/>
          <p:nvPr/>
        </p:nvSpPr>
        <p:spPr>
          <a:xfrm>
            <a:off x="10584815" y="5872480"/>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688340" y="1227772"/>
            <a:ext cx="10418445"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Predictive Forecasting Models</a:t>
            </a:r>
            <a:endParaRPr lang="en-US" sz="1600" dirty="0"/>
          </a:p>
        </p:txBody>
      </p:sp>
      <p:pic>
        <p:nvPicPr>
          <p:cNvPr id="11" name="Image 0" descr="https://kimi-img.moonshot.cn/pub/slides/slides_tmpl/image/25-09-28-15:21:08-d3ce3p0s8jdo4os5dbtg.jpg"/>
          <p:cNvPicPr>
            <a:picLocks noChangeAspect="1"/>
          </p:cNvPicPr>
          <p:nvPr/>
        </p:nvPicPr>
        <p:blipFill>
          <a:blip r:embed="rId3"/>
          <a:stretch>
            <a:fillRect/>
          </a:stretch>
        </p:blipFill>
        <p:spPr>
          <a:xfrm>
            <a:off x="6984963" y="1948945"/>
            <a:ext cx="5222916" cy="3265942"/>
          </a:xfrm>
          <a:prstGeom prst="rect">
            <a:avLst/>
          </a:prstGeom>
        </p:spPr>
      </p:pic>
      <p:sp>
        <p:nvSpPr>
          <p:cNvPr id="12" name="Text 9"/>
          <p:cNvSpPr/>
          <p:nvPr/>
        </p:nvSpPr>
        <p:spPr>
          <a:xfrm>
            <a:off x="704215" y="2488882"/>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FFFFFF"/>
                </a:solidFill>
                <a:latin typeface="MiSans" pitchFamily="34" charset="0"/>
                <a:ea typeface="MiSans" pitchFamily="34" charset="-122"/>
                <a:cs typeface="MiSans" pitchFamily="34" charset="-120"/>
              </a:rPr>
              <a:t>Market Trend Analysis</a:t>
            </a:r>
            <a:endParaRPr lang="en-US" sz="1600" dirty="0"/>
          </a:p>
        </p:txBody>
      </p:sp>
      <p:sp>
        <p:nvSpPr>
          <p:cNvPr id="13" name="Text 10"/>
          <p:cNvSpPr/>
          <p:nvPr/>
        </p:nvSpPr>
        <p:spPr>
          <a:xfrm>
            <a:off x="704215" y="3181350"/>
            <a:ext cx="5560695" cy="1908810"/>
          </a:xfrm>
          <a:prstGeom prst="rect">
            <a:avLst/>
          </a:prstGeom>
          <a:noFill/>
          <a:ln/>
        </p:spPr>
        <p:txBody>
          <a:bodyPr wrap="square" lIns="91440" tIns="45720" rIns="91440" bIns="45720" rtlCol="0" anchor="t"/>
          <a:lstStyle/>
          <a:p>
            <a:pPr>
              <a:lnSpc>
                <a:spcPct val="150000"/>
              </a:lnSpc>
            </a:pPr>
            <a:r>
              <a:rPr lang="en-US" sz="1600" dirty="0">
                <a:solidFill>
                  <a:srgbClr val="FFFFFF"/>
                </a:solidFill>
                <a:latin typeface="MiSans" pitchFamily="34" charset="0"/>
                <a:ea typeface="MiSans" pitchFamily="34" charset="-122"/>
                <a:cs typeface="MiSans" pitchFamily="34" charset="-120"/>
              </a:rPr>
              <a:t>Cover IBM Watson FS, SAS, Alteryx, and FICO Cloud for cash-flow, market-trend, and credit-risk forecasts. These tools accelerate scenario runs and provide variance alerts to support strategic planning.</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Agentic Simulation</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05</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930535" y="-1973515"/>
            <a:ext cx="3278331" cy="3278331"/>
          </a:xfrm>
          <a:prstGeom prst="ellipse">
            <a:avLst/>
          </a:prstGeom>
          <a:solidFill>
            <a:srgbClr val="E4F3F7"/>
          </a:solidFill>
          <a:ln/>
        </p:spPr>
      </p:sp>
      <p:sp>
        <p:nvSpPr>
          <p:cNvPr id="3" name="Text 1"/>
          <p:cNvSpPr/>
          <p:nvPr/>
        </p:nvSpPr>
        <p:spPr>
          <a:xfrm>
            <a:off x="-1930535" y="-1973515"/>
            <a:ext cx="3278331" cy="3278331"/>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1348105" y="869950"/>
            <a:ext cx="8070850" cy="461010"/>
          </a:xfrm>
          <a:prstGeom prst="rect">
            <a:avLst/>
          </a:prstGeom>
          <a:noFill/>
          <a:ln/>
        </p:spPr>
        <p:txBody>
          <a:bodyPr wrap="square" lIns="91440" tIns="45720" rIns="91440" bIns="45720" rtlCol="0" anchor="t"/>
          <a:lstStyle/>
          <a:p>
            <a:pPr>
              <a:lnSpc>
                <a:spcPct val="100000"/>
              </a:lnSpc>
            </a:pPr>
            <a:r>
              <a:rPr lang="en-US" sz="2800" dirty="0">
                <a:solidFill>
                  <a:srgbClr val="63BCCA"/>
                </a:solidFill>
                <a:latin typeface="MiSans" pitchFamily="34" charset="0"/>
                <a:ea typeface="MiSans" pitchFamily="34" charset="-122"/>
                <a:cs typeface="MiSans" pitchFamily="34" charset="-120"/>
              </a:rPr>
              <a:t>Agentic AI Simulation Engines</a:t>
            </a:r>
            <a:endParaRPr lang="en-US" sz="1600" dirty="0"/>
          </a:p>
        </p:txBody>
      </p:sp>
      <p:sp>
        <p:nvSpPr>
          <p:cNvPr id="5" name="Shape 3"/>
          <p:cNvSpPr/>
          <p:nvPr/>
        </p:nvSpPr>
        <p:spPr>
          <a:xfrm rot="15840000">
            <a:off x="8964785" y="4071499"/>
            <a:ext cx="3912574" cy="3912574"/>
          </a:xfrm>
          <a:prstGeom prst="ellipse">
            <a:avLst/>
          </a:prstGeom>
          <a:solidFill>
            <a:srgbClr val="000000">
              <a:alpha val="0"/>
            </a:srgbClr>
          </a:solidFill>
          <a:ln w="28575">
            <a:gradFill flip="none" rotWithShape="1">
              <a:gsLst>
                <a:gs pos="0">
                  <a:srgbClr val="F6F8FD"/>
                </a:gs>
                <a:gs pos="100000">
                  <a:srgbClr val="63BCCA"/>
                </a:gs>
              </a:gsLst>
              <a:lin ang="5400000" scaled="1"/>
            </a:gradFill>
            <a:prstDash val="sysDot"/>
          </a:ln>
        </p:spPr>
      </p:sp>
      <p:sp>
        <p:nvSpPr>
          <p:cNvPr id="6" name="Text 4"/>
          <p:cNvSpPr/>
          <p:nvPr/>
        </p:nvSpPr>
        <p:spPr>
          <a:xfrm rot="15840000">
            <a:off x="8964785" y="4071499"/>
            <a:ext cx="3912574" cy="3912574"/>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8964730" y="4327961"/>
            <a:ext cx="3656106" cy="3656106"/>
          </a:xfrm>
          <a:prstGeom prst="ellipse">
            <a:avLst/>
          </a:prstGeom>
          <a:gradFill flip="none" rotWithShape="1">
            <a:gsLst>
              <a:gs pos="0">
                <a:srgbClr val="63BCCA"/>
              </a:gs>
              <a:gs pos="100000">
                <a:srgbClr val="F6F8FD">
                  <a:alpha val="0"/>
                </a:srgbClr>
              </a:gs>
            </a:gsLst>
            <a:lin ang="5400000" scaled="1"/>
          </a:gradFill>
          <a:ln/>
        </p:spPr>
      </p:sp>
      <p:sp>
        <p:nvSpPr>
          <p:cNvPr id="8" name="Text 6"/>
          <p:cNvSpPr/>
          <p:nvPr/>
        </p:nvSpPr>
        <p:spPr>
          <a:xfrm>
            <a:off x="8964730" y="4327961"/>
            <a:ext cx="3656106" cy="3656106"/>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6474974" y="3569701"/>
            <a:ext cx="4489927" cy="4489927"/>
          </a:xfrm>
          <a:prstGeom prst="ellipse">
            <a:avLst/>
          </a:prstGeom>
          <a:gradFill flip="none" rotWithShape="1">
            <a:gsLst>
              <a:gs pos="0">
                <a:srgbClr val="E4F3F7"/>
              </a:gs>
              <a:gs pos="100000">
                <a:srgbClr val="F6F8FD">
                  <a:alpha val="0"/>
                </a:srgbClr>
              </a:gs>
            </a:gsLst>
            <a:lin ang="5400000" scaled="1"/>
          </a:gradFill>
          <a:ln/>
        </p:spPr>
      </p:sp>
      <p:sp>
        <p:nvSpPr>
          <p:cNvPr id="10" name="Text 8"/>
          <p:cNvSpPr/>
          <p:nvPr/>
        </p:nvSpPr>
        <p:spPr>
          <a:xfrm>
            <a:off x="6474974" y="3569701"/>
            <a:ext cx="4489927" cy="4489927"/>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1468419" y="1795252"/>
            <a:ext cx="167262" cy="1594562"/>
          </a:xfrm>
          <a:prstGeom prst="rect">
            <a:avLst/>
          </a:prstGeom>
          <a:solidFill>
            <a:srgbClr val="63BCCA"/>
          </a:solidFill>
          <a:ln/>
        </p:spPr>
      </p:sp>
      <p:sp>
        <p:nvSpPr>
          <p:cNvPr id="12" name="Text 10"/>
          <p:cNvSpPr/>
          <p:nvPr/>
        </p:nvSpPr>
        <p:spPr>
          <a:xfrm>
            <a:off x="1468419" y="1795252"/>
            <a:ext cx="167262" cy="1594562"/>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1469054" y="3892022"/>
            <a:ext cx="166655" cy="1940236"/>
          </a:xfrm>
          <a:prstGeom prst="rect">
            <a:avLst/>
          </a:prstGeom>
          <a:solidFill>
            <a:srgbClr val="63BCCA"/>
          </a:solidFill>
          <a:ln/>
        </p:spPr>
      </p:sp>
      <p:sp>
        <p:nvSpPr>
          <p:cNvPr id="14" name="Text 12"/>
          <p:cNvSpPr/>
          <p:nvPr/>
        </p:nvSpPr>
        <p:spPr>
          <a:xfrm>
            <a:off x="1469054" y="3892022"/>
            <a:ext cx="166655" cy="1940236"/>
          </a:xfrm>
          <a:prstGeom prst="rect">
            <a:avLst/>
          </a:prstGeom>
          <a:noFill/>
          <a:ln/>
        </p:spPr>
        <p:txBody>
          <a:bodyPr wrap="square" lIns="45720" tIns="91440" rIns="91440" bIns="45720" rtlCol="0" anchor="ctr"/>
          <a:lstStyle/>
          <a:p>
            <a:pPr>
              <a:lnSpc>
                <a:spcPct val="100000"/>
              </a:lnSpc>
            </a:pPr>
            <a:endParaRPr lang="en-US" sz="1600" dirty="0"/>
          </a:p>
        </p:txBody>
      </p:sp>
      <p:sp>
        <p:nvSpPr>
          <p:cNvPr id="15" name="Text 13"/>
          <p:cNvSpPr/>
          <p:nvPr/>
        </p:nvSpPr>
        <p:spPr>
          <a:xfrm>
            <a:off x="1936750" y="1795145"/>
            <a:ext cx="54241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Synthetic Transaction Generation</a:t>
            </a:r>
            <a:endParaRPr lang="en-US" sz="1600" dirty="0"/>
          </a:p>
        </p:txBody>
      </p:sp>
      <p:sp>
        <p:nvSpPr>
          <p:cNvPr id="16" name="Text 14"/>
          <p:cNvSpPr/>
          <p:nvPr/>
        </p:nvSpPr>
        <p:spPr>
          <a:xfrm>
            <a:off x="1936557" y="2134330"/>
            <a:ext cx="8307446" cy="124269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Introduce AnyLogic Financial Simulation, MITRE Caldera, and Numerix for generating synthetic transactions, stress-testing capital, and simulating operational shocks. These tools create realistic scenarios for robust testing.</a:t>
            </a:r>
            <a:endParaRPr lang="en-US" sz="1600" dirty="0"/>
          </a:p>
        </p:txBody>
      </p:sp>
      <p:sp>
        <p:nvSpPr>
          <p:cNvPr id="17" name="Text 15"/>
          <p:cNvSpPr/>
          <p:nvPr/>
        </p:nvSpPr>
        <p:spPr>
          <a:xfrm>
            <a:off x="1937385" y="3891915"/>
            <a:ext cx="5028565"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Safe-to-Fail Environments</a:t>
            </a:r>
            <a:endParaRPr lang="en-US" sz="1600" dirty="0"/>
          </a:p>
        </p:txBody>
      </p:sp>
      <p:sp>
        <p:nvSpPr>
          <p:cNvPr id="18" name="Text 16"/>
          <p:cNvSpPr/>
          <p:nvPr/>
        </p:nvSpPr>
        <p:spPr>
          <a:xfrm>
            <a:off x="1937385" y="4231005"/>
            <a:ext cx="6291580" cy="1595120"/>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These environments allow for safe testing of crisis scenarios, enabling strategy tweaks without risking real assets. Human validation of scenarios ensures insights are translated into effective policy.</a:t>
            </a: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Action Plan</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06</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47941" y="5944171"/>
            <a:ext cx="1478915" cy="1478915"/>
          </a:xfrm>
          <a:prstGeom prst="ellipse">
            <a:avLst/>
          </a:prstGeom>
          <a:gradFill flip="none" rotWithShape="1">
            <a:gsLst>
              <a:gs pos="0">
                <a:srgbClr val="66BECB"/>
              </a:gs>
              <a:gs pos="45000">
                <a:srgbClr val="66BECB"/>
              </a:gs>
              <a:gs pos="100000">
                <a:srgbClr val="E4F3F7"/>
              </a:gs>
            </a:gsLst>
            <a:lin ang="5400000" scaled="1"/>
          </a:gradFill>
          <a:ln/>
        </p:spPr>
      </p:sp>
      <p:sp>
        <p:nvSpPr>
          <p:cNvPr id="3" name="Text 1"/>
          <p:cNvSpPr/>
          <p:nvPr/>
        </p:nvSpPr>
        <p:spPr>
          <a:xfrm>
            <a:off x="-547941" y="5944171"/>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9420000">
            <a:off x="-916943" y="-998135"/>
            <a:ext cx="2180867" cy="2093106"/>
          </a:xfrm>
          <a:prstGeom prst="blockArc">
            <a:avLst>
              <a:gd name="adj1" fmla="val 10800000"/>
              <a:gd name="adj2" fmla="val 0"/>
              <a:gd name="adj3" fmla="val 25000"/>
            </a:avLst>
          </a:prstGeom>
          <a:gradFill flip="none" rotWithShape="1">
            <a:gsLst>
              <a:gs pos="0">
                <a:srgbClr val="66BECB"/>
              </a:gs>
              <a:gs pos="100000">
                <a:srgbClr val="E4F3F7"/>
              </a:gs>
            </a:gsLst>
            <a:lin ang="5400000" scaled="1"/>
          </a:gradFill>
          <a:ln/>
        </p:spPr>
      </p:sp>
      <p:sp>
        <p:nvSpPr>
          <p:cNvPr id="5" name="Text 3"/>
          <p:cNvSpPr/>
          <p:nvPr/>
        </p:nvSpPr>
        <p:spPr>
          <a:xfrm rot="9420000">
            <a:off x="-916943" y="-998135"/>
            <a:ext cx="2180867" cy="2093106"/>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1372695" y="950119"/>
            <a:ext cx="7029688" cy="532447"/>
          </a:xfrm>
          <a:prstGeom prst="rect">
            <a:avLst/>
          </a:prstGeom>
          <a:noFill/>
          <a:ln/>
        </p:spPr>
        <p:txBody>
          <a:bodyPr wrap="square" lIns="91440" tIns="45720" rIns="91440" bIns="45720" rtlCol="0" anchor="t"/>
          <a:lstStyle/>
          <a:p>
            <a:pPr>
              <a:lnSpc>
                <a:spcPct val="100000"/>
              </a:lnSpc>
            </a:pPr>
            <a:r>
              <a:rPr lang="en-US" sz="2400" dirty="0">
                <a:solidFill>
                  <a:srgbClr val="63BCCA"/>
                </a:solidFill>
                <a:latin typeface="MiSans" pitchFamily="34" charset="0"/>
                <a:ea typeface="MiSans" pitchFamily="34" charset="-122"/>
                <a:cs typeface="MiSans" pitchFamily="34" charset="-120"/>
              </a:rPr>
              <a:t>Task Mapping Workshop</a:t>
            </a:r>
            <a:endParaRPr lang="en-US" sz="1600" dirty="0"/>
          </a:p>
        </p:txBody>
      </p:sp>
      <p:sp>
        <p:nvSpPr>
          <p:cNvPr id="7" name="Shape 5"/>
          <p:cNvSpPr/>
          <p:nvPr/>
        </p:nvSpPr>
        <p:spPr>
          <a:xfrm>
            <a:off x="10122535" y="-634619"/>
            <a:ext cx="2069465" cy="2069465"/>
          </a:xfrm>
          <a:prstGeom prst="ellipse">
            <a:avLst/>
          </a:prstGeom>
          <a:gradFill flip="none" rotWithShape="1">
            <a:gsLst>
              <a:gs pos="0">
                <a:srgbClr val="A5D9E1"/>
              </a:gs>
              <a:gs pos="100000">
                <a:srgbClr val="E4F3F7"/>
              </a:gs>
            </a:gsLst>
            <a:lin ang="5400000" scaled="1"/>
          </a:gradFill>
          <a:ln/>
        </p:spPr>
      </p:sp>
      <p:sp>
        <p:nvSpPr>
          <p:cNvPr id="8" name="Text 6"/>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11457305" y="-549989"/>
            <a:ext cx="1478915" cy="1478915"/>
          </a:xfrm>
          <a:prstGeom prst="ellipse">
            <a:avLst/>
          </a:prstGeom>
          <a:gradFill flip="none" rotWithShape="1">
            <a:gsLst>
              <a:gs pos="0">
                <a:srgbClr val="66BECB"/>
              </a:gs>
              <a:gs pos="45000">
                <a:srgbClr val="66BECB"/>
              </a:gs>
              <a:gs pos="100000">
                <a:srgbClr val="E4F3F7"/>
              </a:gs>
            </a:gsLst>
            <a:lin ang="5400000" scaled="1"/>
          </a:gradFill>
          <a:ln/>
        </p:spPr>
      </p:sp>
      <p:sp>
        <p:nvSpPr>
          <p:cNvPr id="10" name="Text 8"/>
          <p:cNvSpPr/>
          <p:nvPr/>
        </p:nvSpPr>
        <p:spPr>
          <a:xfrm>
            <a:off x="11457305" y="-549989"/>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9"/>
          <p:cNvSpPr/>
          <p:nvPr/>
        </p:nvSpPr>
        <p:spPr>
          <a:xfrm>
            <a:off x="1355725" y="2205355"/>
            <a:ext cx="1819275" cy="491490"/>
          </a:xfrm>
          <a:prstGeom prst="rect">
            <a:avLst/>
          </a:prstGeom>
          <a:noFill/>
          <a:ln/>
        </p:spPr>
        <p:txBody>
          <a:bodyPr wrap="square" lIns="91440" tIns="45720" rIns="91440" bIns="45720" rtlCol="0" anchor="t"/>
          <a:lstStyle/>
          <a:p>
            <a:pPr>
              <a:lnSpc>
                <a:spcPct val="100000"/>
              </a:lnSpc>
            </a:pPr>
            <a:r>
              <a:rPr lang="en-US" sz="2800" dirty="0">
                <a:solidFill>
                  <a:srgbClr val="63BCCA"/>
                </a:solidFill>
                <a:latin typeface="MiSans" pitchFamily="34" charset="0"/>
                <a:ea typeface="MiSans" pitchFamily="34" charset="-122"/>
                <a:cs typeface="MiSans" pitchFamily="34" charset="-120"/>
              </a:rPr>
              <a:t>Part</a:t>
            </a:r>
            <a:endParaRPr lang="en-US" sz="1600" dirty="0"/>
          </a:p>
        </p:txBody>
      </p:sp>
      <p:sp>
        <p:nvSpPr>
          <p:cNvPr id="12" name="Text 10"/>
          <p:cNvSpPr/>
          <p:nvPr/>
        </p:nvSpPr>
        <p:spPr>
          <a:xfrm>
            <a:off x="1241425" y="2570480"/>
            <a:ext cx="1819275" cy="491490"/>
          </a:xfrm>
          <a:prstGeom prst="rect">
            <a:avLst/>
          </a:prstGeom>
          <a:noFill/>
          <a:ln/>
        </p:spPr>
        <p:txBody>
          <a:bodyPr wrap="square" lIns="91440" tIns="45720" rIns="91440" bIns="45720" rtlCol="0" anchor="t"/>
          <a:lstStyle/>
          <a:p>
            <a:pPr>
              <a:lnSpc>
                <a:spcPct val="100000"/>
              </a:lnSpc>
            </a:pPr>
            <a:r>
              <a:rPr lang="en-US" sz="4800" dirty="0">
                <a:solidFill>
                  <a:srgbClr val="595959"/>
                </a:solidFill>
                <a:latin typeface="MiSans" pitchFamily="34" charset="0"/>
                <a:ea typeface="MiSans" pitchFamily="34" charset="-122"/>
                <a:cs typeface="MiSans" pitchFamily="34" charset="-120"/>
              </a:rPr>
              <a:t>One</a:t>
            </a:r>
            <a:endParaRPr lang="en-US" sz="1600" dirty="0"/>
          </a:p>
        </p:txBody>
      </p:sp>
      <p:sp>
        <p:nvSpPr>
          <p:cNvPr id="13" name="Text 11"/>
          <p:cNvSpPr/>
          <p:nvPr/>
        </p:nvSpPr>
        <p:spPr>
          <a:xfrm>
            <a:off x="4973955" y="2205355"/>
            <a:ext cx="1819275" cy="491490"/>
          </a:xfrm>
          <a:prstGeom prst="rect">
            <a:avLst/>
          </a:prstGeom>
          <a:noFill/>
          <a:ln/>
        </p:spPr>
        <p:txBody>
          <a:bodyPr wrap="square" lIns="91440" tIns="45720" rIns="91440" bIns="45720" rtlCol="0" anchor="t"/>
          <a:lstStyle/>
          <a:p>
            <a:pPr>
              <a:lnSpc>
                <a:spcPct val="100000"/>
              </a:lnSpc>
            </a:pPr>
            <a:r>
              <a:rPr lang="en-US" sz="2800" dirty="0">
                <a:solidFill>
                  <a:srgbClr val="63BCCA"/>
                </a:solidFill>
                <a:latin typeface="MiSans" pitchFamily="34" charset="0"/>
                <a:ea typeface="MiSans" pitchFamily="34" charset="-122"/>
                <a:cs typeface="MiSans" pitchFamily="34" charset="-120"/>
              </a:rPr>
              <a:t>Part</a:t>
            </a:r>
            <a:endParaRPr lang="en-US" sz="1600" dirty="0"/>
          </a:p>
        </p:txBody>
      </p:sp>
      <p:sp>
        <p:nvSpPr>
          <p:cNvPr id="14" name="Text 12"/>
          <p:cNvSpPr/>
          <p:nvPr/>
        </p:nvSpPr>
        <p:spPr>
          <a:xfrm>
            <a:off x="4859655" y="2570480"/>
            <a:ext cx="1819275" cy="491490"/>
          </a:xfrm>
          <a:prstGeom prst="rect">
            <a:avLst/>
          </a:prstGeom>
          <a:noFill/>
          <a:ln/>
        </p:spPr>
        <p:txBody>
          <a:bodyPr wrap="square" lIns="91440" tIns="45720" rIns="91440" bIns="45720" rtlCol="0" anchor="t"/>
          <a:lstStyle/>
          <a:p>
            <a:pPr>
              <a:lnSpc>
                <a:spcPct val="100000"/>
              </a:lnSpc>
            </a:pPr>
            <a:r>
              <a:rPr lang="en-US" sz="4800" dirty="0">
                <a:solidFill>
                  <a:srgbClr val="595959"/>
                </a:solidFill>
                <a:latin typeface="MiSans" pitchFamily="34" charset="0"/>
                <a:ea typeface="MiSans" pitchFamily="34" charset="-122"/>
                <a:cs typeface="MiSans" pitchFamily="34" charset="-120"/>
              </a:rPr>
              <a:t>One</a:t>
            </a:r>
            <a:endParaRPr lang="en-US" sz="1600" dirty="0"/>
          </a:p>
        </p:txBody>
      </p:sp>
      <p:sp>
        <p:nvSpPr>
          <p:cNvPr id="15" name="Text 13"/>
          <p:cNvSpPr/>
          <p:nvPr/>
        </p:nvSpPr>
        <p:spPr>
          <a:xfrm>
            <a:off x="8592185" y="2205355"/>
            <a:ext cx="1819275" cy="491490"/>
          </a:xfrm>
          <a:prstGeom prst="rect">
            <a:avLst/>
          </a:prstGeom>
          <a:noFill/>
          <a:ln/>
        </p:spPr>
        <p:txBody>
          <a:bodyPr wrap="square" lIns="91440" tIns="45720" rIns="91440" bIns="45720" rtlCol="0" anchor="t"/>
          <a:lstStyle/>
          <a:p>
            <a:pPr>
              <a:lnSpc>
                <a:spcPct val="100000"/>
              </a:lnSpc>
            </a:pPr>
            <a:r>
              <a:rPr lang="en-US" sz="2800" dirty="0">
                <a:solidFill>
                  <a:srgbClr val="63BCCA"/>
                </a:solidFill>
                <a:latin typeface="MiSans" pitchFamily="34" charset="0"/>
                <a:ea typeface="MiSans" pitchFamily="34" charset="-122"/>
                <a:cs typeface="MiSans" pitchFamily="34" charset="-120"/>
              </a:rPr>
              <a:t>Part</a:t>
            </a:r>
            <a:endParaRPr lang="en-US" sz="1600" dirty="0"/>
          </a:p>
        </p:txBody>
      </p:sp>
      <p:sp>
        <p:nvSpPr>
          <p:cNvPr id="16" name="Text 14"/>
          <p:cNvSpPr/>
          <p:nvPr/>
        </p:nvSpPr>
        <p:spPr>
          <a:xfrm>
            <a:off x="8477885" y="2570480"/>
            <a:ext cx="1819275" cy="893445"/>
          </a:xfrm>
          <a:prstGeom prst="rect">
            <a:avLst/>
          </a:prstGeom>
          <a:noFill/>
          <a:ln/>
        </p:spPr>
        <p:txBody>
          <a:bodyPr wrap="square" lIns="91440" tIns="45720" rIns="91440" bIns="45720" rtlCol="0" anchor="t"/>
          <a:lstStyle/>
          <a:p>
            <a:pPr>
              <a:lnSpc>
                <a:spcPct val="100000"/>
              </a:lnSpc>
            </a:pPr>
            <a:r>
              <a:rPr lang="en-US" sz="4800" dirty="0">
                <a:solidFill>
                  <a:srgbClr val="595959"/>
                </a:solidFill>
                <a:latin typeface="MiSans" pitchFamily="34" charset="0"/>
                <a:ea typeface="MiSans" pitchFamily="34" charset="-122"/>
                <a:cs typeface="MiSans" pitchFamily="34" charset="-120"/>
              </a:rPr>
              <a:t>One</a:t>
            </a:r>
            <a:endParaRPr lang="en-US" sz="1600" dirty="0"/>
          </a:p>
        </p:txBody>
      </p:sp>
      <p:sp>
        <p:nvSpPr>
          <p:cNvPr id="17" name="Shape 15"/>
          <p:cNvSpPr/>
          <p:nvPr/>
        </p:nvSpPr>
        <p:spPr>
          <a:xfrm>
            <a:off x="863746" y="805524"/>
            <a:ext cx="493778" cy="519721"/>
          </a:xfrm>
          <a:prstGeom prst="rect">
            <a:avLst/>
          </a:prstGeom>
          <a:gradFill flip="none" rotWithShape="1">
            <a:gsLst>
              <a:gs pos="0">
                <a:srgbClr val="66BECB"/>
              </a:gs>
              <a:gs pos="100000">
                <a:srgbClr val="E4F3F7"/>
              </a:gs>
            </a:gsLst>
            <a:lin ang="5400000" scaled="1"/>
          </a:gradFill>
          <a:ln/>
        </p:spPr>
      </p:sp>
      <p:sp>
        <p:nvSpPr>
          <p:cNvPr id="18" name="Text 16"/>
          <p:cNvSpPr/>
          <p:nvPr/>
        </p:nvSpPr>
        <p:spPr>
          <a:xfrm>
            <a:off x="863746" y="805524"/>
            <a:ext cx="493778" cy="519721"/>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1071230" y="655199"/>
            <a:ext cx="384825" cy="384825"/>
          </a:xfrm>
          <a:prstGeom prst="ellipse">
            <a:avLst/>
          </a:prstGeom>
          <a:gradFill flip="none" rotWithShape="1">
            <a:gsLst>
              <a:gs pos="0">
                <a:srgbClr val="66BECB"/>
              </a:gs>
              <a:gs pos="100000">
                <a:srgbClr val="E4F3F7"/>
              </a:gs>
            </a:gsLst>
            <a:lin ang="5400000" scaled="1"/>
          </a:gradFill>
          <a:ln/>
        </p:spPr>
      </p:sp>
      <p:sp>
        <p:nvSpPr>
          <p:cNvPr id="20" name="Text 18"/>
          <p:cNvSpPr/>
          <p:nvPr/>
        </p:nvSpPr>
        <p:spPr>
          <a:xfrm>
            <a:off x="1071230" y="655199"/>
            <a:ext cx="384825" cy="384825"/>
          </a:xfrm>
          <a:prstGeom prst="rect">
            <a:avLst/>
          </a:prstGeom>
          <a:noFill/>
          <a:ln/>
        </p:spPr>
        <p:txBody>
          <a:bodyPr wrap="square" lIns="45720" tIns="91440" rIns="91440" bIns="45720" rtlCol="0" anchor="ctr"/>
          <a:lstStyle/>
          <a:p>
            <a:pPr>
              <a:lnSpc>
                <a:spcPct val="100000"/>
              </a:lnSpc>
            </a:pPr>
            <a:endParaRPr lang="en-US" sz="1600" dirty="0"/>
          </a:p>
        </p:txBody>
      </p:sp>
      <p:sp>
        <p:nvSpPr>
          <p:cNvPr id="21" name="Text 19"/>
          <p:cNvSpPr/>
          <p:nvPr/>
        </p:nvSpPr>
        <p:spPr>
          <a:xfrm>
            <a:off x="1113790" y="1325245"/>
            <a:ext cx="2809875" cy="2251075"/>
          </a:xfrm>
          <a:prstGeom prst="rect">
            <a:avLst/>
          </a:prstGeom>
          <a:noFill/>
          <a:ln/>
        </p:spPr>
        <p:txBody>
          <a:bodyPr wrap="square" lIns="91440" tIns="45720" rIns="91440" bIns="45720" rtlCol="0" anchor="t"/>
          <a:lstStyle/>
          <a:p>
            <a:pPr>
              <a:lnSpc>
                <a:spcPct val="100000"/>
              </a:lnSpc>
            </a:pPr>
            <a:r>
              <a:rPr lang="en-US" sz="17000" b="1" dirty="0">
                <a:solidFill>
                  <a:srgbClr val="F2F2F2"/>
                </a:solidFill>
                <a:latin typeface="MiSans" pitchFamily="34" charset="0"/>
                <a:ea typeface="MiSans" pitchFamily="34" charset="-122"/>
                <a:cs typeface="MiSans" pitchFamily="34" charset="-120"/>
              </a:rPr>
              <a:t>01</a:t>
            </a:r>
            <a:endParaRPr lang="en-US" sz="1600" dirty="0"/>
          </a:p>
        </p:txBody>
      </p:sp>
      <p:sp>
        <p:nvSpPr>
          <p:cNvPr id="22" name="Text 20"/>
          <p:cNvSpPr/>
          <p:nvPr/>
        </p:nvSpPr>
        <p:spPr>
          <a:xfrm>
            <a:off x="966470" y="3604895"/>
            <a:ext cx="3419475" cy="3009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List Daily Workflows</a:t>
            </a:r>
            <a:endParaRPr lang="en-US" sz="1600" dirty="0"/>
          </a:p>
        </p:txBody>
      </p:sp>
      <p:sp>
        <p:nvSpPr>
          <p:cNvPr id="23" name="Text 21"/>
          <p:cNvSpPr/>
          <p:nvPr/>
        </p:nvSpPr>
        <p:spPr>
          <a:xfrm>
            <a:off x="965835" y="3919855"/>
            <a:ext cx="3106420" cy="24618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Instruct learners to list daily workflows and color-code each by matrix potential, then match to recommended tools. This sorting builds prioritization muscle and clarifies automation candidates.</a:t>
            </a:r>
            <a:endParaRPr lang="en-US" sz="1600" dirty="0"/>
          </a:p>
        </p:txBody>
      </p:sp>
      <p:sp>
        <p:nvSpPr>
          <p:cNvPr id="24" name="Text 22"/>
          <p:cNvSpPr/>
          <p:nvPr/>
        </p:nvSpPr>
        <p:spPr>
          <a:xfrm>
            <a:off x="4634865" y="1325245"/>
            <a:ext cx="3418840" cy="2251075"/>
          </a:xfrm>
          <a:prstGeom prst="rect">
            <a:avLst/>
          </a:prstGeom>
          <a:noFill/>
          <a:ln/>
        </p:spPr>
        <p:txBody>
          <a:bodyPr wrap="square" lIns="91440" tIns="45720" rIns="91440" bIns="45720" rtlCol="0" anchor="t"/>
          <a:lstStyle/>
          <a:p>
            <a:pPr>
              <a:lnSpc>
                <a:spcPct val="100000"/>
              </a:lnSpc>
            </a:pPr>
            <a:r>
              <a:rPr lang="en-US" sz="17000" b="1" dirty="0">
                <a:solidFill>
                  <a:srgbClr val="F2F2F2"/>
                </a:solidFill>
                <a:latin typeface="MiSans" pitchFamily="34" charset="0"/>
                <a:ea typeface="MiSans" pitchFamily="34" charset="-122"/>
                <a:cs typeface="MiSans" pitchFamily="34" charset="-120"/>
              </a:rPr>
              <a:t>02</a:t>
            </a:r>
            <a:endParaRPr lang="en-US" sz="1600" dirty="0"/>
          </a:p>
        </p:txBody>
      </p:sp>
      <p:sp>
        <p:nvSpPr>
          <p:cNvPr id="25" name="Text 23"/>
          <p:cNvSpPr/>
          <p:nvPr/>
        </p:nvSpPr>
        <p:spPr>
          <a:xfrm>
            <a:off x="4584700" y="3604895"/>
            <a:ext cx="3419475" cy="3009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Identify Automation Candidates</a:t>
            </a:r>
            <a:endParaRPr lang="en-US" sz="1600" dirty="0"/>
          </a:p>
        </p:txBody>
      </p:sp>
      <p:sp>
        <p:nvSpPr>
          <p:cNvPr id="26" name="Text 24"/>
          <p:cNvSpPr/>
          <p:nvPr/>
        </p:nvSpPr>
        <p:spPr>
          <a:xfrm>
            <a:off x="4584065" y="3919855"/>
            <a:ext cx="3106420" cy="24618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Clarify where human review, ethics, and regulatory oversight remain non-negotiable. This exercise helps identify tasks that can benefit most from AI augmentation.</a:t>
            </a:r>
            <a:endParaRPr lang="en-US" sz="1600" dirty="0"/>
          </a:p>
        </p:txBody>
      </p:sp>
      <p:sp>
        <p:nvSpPr>
          <p:cNvPr id="27" name="Text 25"/>
          <p:cNvSpPr/>
          <p:nvPr/>
        </p:nvSpPr>
        <p:spPr>
          <a:xfrm>
            <a:off x="8244205" y="1325245"/>
            <a:ext cx="3420110" cy="2251075"/>
          </a:xfrm>
          <a:prstGeom prst="rect">
            <a:avLst/>
          </a:prstGeom>
          <a:noFill/>
          <a:ln/>
        </p:spPr>
        <p:txBody>
          <a:bodyPr wrap="square" lIns="91440" tIns="45720" rIns="91440" bIns="45720" rtlCol="0" anchor="t"/>
          <a:lstStyle/>
          <a:p>
            <a:pPr>
              <a:lnSpc>
                <a:spcPct val="100000"/>
              </a:lnSpc>
            </a:pPr>
            <a:r>
              <a:rPr lang="en-US" sz="17000" b="1" dirty="0">
                <a:solidFill>
                  <a:srgbClr val="F2F2F2"/>
                </a:solidFill>
                <a:latin typeface="MiSans" pitchFamily="34" charset="0"/>
                <a:ea typeface="MiSans" pitchFamily="34" charset="-122"/>
                <a:cs typeface="MiSans" pitchFamily="34" charset="-120"/>
              </a:rPr>
              <a:t>03</a:t>
            </a:r>
            <a:endParaRPr lang="en-US" sz="1600" dirty="0"/>
          </a:p>
        </p:txBody>
      </p:sp>
      <p:sp>
        <p:nvSpPr>
          <p:cNvPr id="28" name="Text 26"/>
          <p:cNvSpPr/>
          <p:nvPr/>
        </p:nvSpPr>
        <p:spPr>
          <a:xfrm>
            <a:off x="8202930" y="3604895"/>
            <a:ext cx="3419475" cy="300990"/>
          </a:xfrm>
          <a:prstGeom prst="rect">
            <a:avLst/>
          </a:prstGeom>
          <a:noFill/>
          <a:ln/>
        </p:spPr>
        <p:txBody>
          <a:bodyPr wrap="square" lIns="91440" tIns="45720" rIns="91440" bIns="45720" rtlCol="0" anchor="t"/>
          <a:lstStyle/>
          <a:p>
            <a:pPr>
              <a:lnSpc>
                <a:spcPct val="100000"/>
              </a:lnSpc>
            </a:pPr>
            <a:r>
              <a:rPr lang="en-US" sz="1600" dirty="0">
                <a:solidFill>
                  <a:srgbClr val="63BCCA"/>
                </a:solidFill>
                <a:latin typeface="MiSans" pitchFamily="34" charset="0"/>
                <a:ea typeface="MiSans" pitchFamily="34" charset="-122"/>
                <a:cs typeface="MiSans" pitchFamily="34" charset="-120"/>
              </a:rPr>
              <a:t>Embed Awareness</a:t>
            </a:r>
            <a:endParaRPr lang="en-US" sz="1600" dirty="0"/>
          </a:p>
        </p:txBody>
      </p:sp>
      <p:sp>
        <p:nvSpPr>
          <p:cNvPr id="29" name="Text 27"/>
          <p:cNvSpPr/>
          <p:nvPr/>
        </p:nvSpPr>
        <p:spPr>
          <a:xfrm>
            <a:off x="8202295" y="3919855"/>
            <a:ext cx="3106420" cy="2461895"/>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Embed awareness of where human judgment is essential, ensuring that AI is used effectively and ethically in banking and finance operations.</a:t>
            </a:r>
            <a:endParaRPr lang="en-US" sz="1600" dirty="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220000">
            <a:off x="-893512" y="-1505182"/>
            <a:ext cx="6266741" cy="6266741"/>
          </a:xfrm>
          <a:prstGeom prst="ellipse">
            <a:avLst/>
          </a:prstGeom>
          <a:gradFill flip="none" rotWithShape="1">
            <a:gsLst>
              <a:gs pos="0">
                <a:srgbClr val="D2EFF8"/>
              </a:gs>
              <a:gs pos="100000">
                <a:srgbClr val="F6F8FD">
                  <a:alpha val="78000"/>
                </a:srgbClr>
              </a:gs>
            </a:gsLst>
            <a:lin ang="5400000" scaled="1"/>
          </a:gradFill>
          <a:ln/>
        </p:spPr>
      </p:sp>
      <p:sp>
        <p:nvSpPr>
          <p:cNvPr id="3" name="Text 1"/>
          <p:cNvSpPr/>
          <p:nvPr/>
        </p:nvSpPr>
        <p:spPr>
          <a:xfrm rot="5220000">
            <a:off x="-893512" y="-1505182"/>
            <a:ext cx="6266741" cy="6266741"/>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7433566" y="3495450"/>
            <a:ext cx="3044596" cy="3044596"/>
          </a:xfrm>
          <a:prstGeom prst="ellipse">
            <a:avLst/>
          </a:prstGeom>
          <a:solidFill>
            <a:srgbClr val="000000">
              <a:alpha val="0"/>
            </a:srgbClr>
          </a:solidFill>
          <a:ln w="28575">
            <a:solidFill>
              <a:srgbClr val="11A9B8"/>
            </a:solidFill>
            <a:prstDash val="dash"/>
          </a:ln>
        </p:spPr>
      </p:sp>
      <p:sp>
        <p:nvSpPr>
          <p:cNvPr id="5" name="Text 3"/>
          <p:cNvSpPr/>
          <p:nvPr/>
        </p:nvSpPr>
        <p:spPr>
          <a:xfrm>
            <a:off x="7433566" y="3495450"/>
            <a:ext cx="3044596" cy="3044596"/>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6104255" y="692785"/>
            <a:ext cx="5200650" cy="461010"/>
          </a:xfrm>
          <a:prstGeom prst="rect">
            <a:avLst/>
          </a:prstGeom>
          <a:noFill/>
          <a:ln/>
        </p:spPr>
        <p:txBody>
          <a:bodyPr wrap="square" lIns="91440" tIns="45720" rIns="91440" bIns="45720" rtlCol="0" anchor="t"/>
          <a:lstStyle/>
          <a:p>
            <a:pPr algn="r">
              <a:lnSpc>
                <a:spcPct val="100000"/>
              </a:lnSpc>
            </a:pPr>
            <a:r>
              <a:rPr lang="en-US" sz="2800" dirty="0">
                <a:solidFill>
                  <a:srgbClr val="63BCCA"/>
                </a:solidFill>
                <a:latin typeface="MiSans" pitchFamily="34" charset="0"/>
                <a:ea typeface="MiSans" pitchFamily="34" charset="-122"/>
                <a:cs typeface="MiSans" pitchFamily="34" charset="-120"/>
              </a:rPr>
              <a:t>30-Day Pilot Roadmap</a:t>
            </a:r>
            <a:endParaRPr lang="en-US" sz="1600" dirty="0"/>
          </a:p>
        </p:txBody>
      </p:sp>
      <p:pic>
        <p:nvPicPr>
          <p:cNvPr id="7" name="Image 0" descr="https://kimi-img.moonshot.cn/pub/slides/slides_tmpl/image/25-09-28-15:21:25-d3ce3t8s8jdo4os5dc2g.png"/>
          <p:cNvPicPr>
            <a:picLocks noChangeAspect="1"/>
          </p:cNvPicPr>
          <p:nvPr/>
        </p:nvPicPr>
        <p:blipFill>
          <a:blip r:embed="rId3"/>
          <a:stretch>
            <a:fillRect/>
          </a:stretch>
        </p:blipFill>
        <p:spPr>
          <a:xfrm>
            <a:off x="582153" y="-878106"/>
            <a:ext cx="4791075" cy="4800600"/>
          </a:xfrm>
          <a:prstGeom prst="rect">
            <a:avLst/>
          </a:prstGeom>
        </p:spPr>
      </p:pic>
      <p:sp>
        <p:nvSpPr>
          <p:cNvPr id="8" name="Shape 5"/>
          <p:cNvSpPr/>
          <p:nvPr/>
        </p:nvSpPr>
        <p:spPr>
          <a:xfrm>
            <a:off x="5138629" y="748454"/>
            <a:ext cx="780987" cy="780987"/>
          </a:xfrm>
          <a:prstGeom prst="ellipse">
            <a:avLst/>
          </a:prstGeom>
          <a:gradFill flip="none" rotWithShape="1">
            <a:gsLst>
              <a:gs pos="0">
                <a:srgbClr val="72C3CF"/>
              </a:gs>
              <a:gs pos="100000">
                <a:srgbClr val="F6F8FD">
                  <a:alpha val="78000"/>
                </a:srgbClr>
              </a:gs>
            </a:gsLst>
            <a:lin ang="5400000" scaled="1"/>
          </a:gradFill>
          <a:ln/>
        </p:spPr>
      </p:sp>
      <p:sp>
        <p:nvSpPr>
          <p:cNvPr id="9" name="Text 6"/>
          <p:cNvSpPr/>
          <p:nvPr/>
        </p:nvSpPr>
        <p:spPr>
          <a:xfrm>
            <a:off x="5138629" y="748454"/>
            <a:ext cx="780987" cy="780987"/>
          </a:xfrm>
          <a:prstGeom prst="rect">
            <a:avLst/>
          </a:prstGeom>
          <a:noFill/>
          <a:ln/>
        </p:spPr>
        <p:txBody>
          <a:bodyPr wrap="square" lIns="45720" tIns="91440" rIns="91440" bIns="45720" rtlCol="0" anchor="ctr"/>
          <a:lstStyle/>
          <a:p>
            <a:pPr>
              <a:lnSpc>
                <a:spcPct val="100000"/>
              </a:lnSpc>
            </a:pPr>
            <a:endParaRPr lang="en-US" sz="1600" dirty="0"/>
          </a:p>
        </p:txBody>
      </p:sp>
      <p:pic>
        <p:nvPicPr>
          <p:cNvPr id="10" name="Image 1" descr="https://kimi-img.moonshot.cn/pub/slides/slides_tmpl/image/25-09-28-15:21:35-d3ce3vos8jdo4os5dc30.png"/>
          <p:cNvPicPr>
            <a:picLocks noChangeAspect="1"/>
          </p:cNvPicPr>
          <p:nvPr/>
        </p:nvPicPr>
        <p:blipFill>
          <a:blip r:embed="rId4"/>
          <a:stretch>
            <a:fillRect/>
          </a:stretch>
        </p:blipFill>
        <p:spPr>
          <a:xfrm>
            <a:off x="7567470" y="3626587"/>
            <a:ext cx="2776788" cy="2782308"/>
          </a:xfrm>
          <a:prstGeom prst="rect">
            <a:avLst/>
          </a:prstGeom>
        </p:spPr>
      </p:pic>
      <p:sp>
        <p:nvSpPr>
          <p:cNvPr id="11" name="Text 7"/>
          <p:cNvSpPr/>
          <p:nvPr/>
        </p:nvSpPr>
        <p:spPr>
          <a:xfrm>
            <a:off x="5919470" y="1508125"/>
            <a:ext cx="4373245"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Select High-Potential Task</a:t>
            </a:r>
            <a:endParaRPr lang="en-US" sz="1600" dirty="0"/>
          </a:p>
        </p:txBody>
      </p:sp>
      <p:sp>
        <p:nvSpPr>
          <p:cNvPr id="12" name="Text 8"/>
          <p:cNvSpPr/>
          <p:nvPr/>
        </p:nvSpPr>
        <p:spPr>
          <a:xfrm>
            <a:off x="5804535" y="1847215"/>
            <a:ext cx="6022340" cy="1620520"/>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Propose selecting one high-potential task, deploying the aligned AI tool, and measuring error reduction and turnaround time. Capture feedback and refine controls.</a:t>
            </a:r>
            <a:endParaRPr lang="en-US" sz="1600" dirty="0"/>
          </a:p>
        </p:txBody>
      </p:sp>
      <p:sp>
        <p:nvSpPr>
          <p:cNvPr id="13" name="Text 9"/>
          <p:cNvSpPr/>
          <p:nvPr/>
        </p:nvSpPr>
        <p:spPr>
          <a:xfrm>
            <a:off x="1656080" y="4478020"/>
            <a:ext cx="5502910" cy="461010"/>
          </a:xfrm>
          <a:prstGeom prst="rect">
            <a:avLst/>
          </a:prstGeom>
          <a:noFill/>
          <a:ln/>
        </p:spPr>
        <p:txBody>
          <a:bodyPr wrap="square" lIns="91440" tIns="45720" rIns="91440" bIns="45720" rtlCol="0" anchor="t"/>
          <a:lstStyle/>
          <a:p>
            <a:pPr algn="r">
              <a:lnSpc>
                <a:spcPct val="100000"/>
              </a:lnSpc>
            </a:pPr>
            <a:r>
              <a:rPr lang="en-US" sz="1800" dirty="0">
                <a:solidFill>
                  <a:srgbClr val="63BCCA"/>
                </a:solidFill>
                <a:latin typeface="MiSans" pitchFamily="34" charset="0"/>
                <a:ea typeface="MiSans" pitchFamily="34" charset="-122"/>
                <a:cs typeface="MiSans" pitchFamily="34" charset="-120"/>
              </a:rPr>
              <a:t>Scale Gradually</a:t>
            </a:r>
            <a:endParaRPr lang="en-US" sz="1600" dirty="0"/>
          </a:p>
        </p:txBody>
      </p:sp>
      <p:sp>
        <p:nvSpPr>
          <p:cNvPr id="14" name="Text 10"/>
          <p:cNvSpPr/>
          <p:nvPr/>
        </p:nvSpPr>
        <p:spPr>
          <a:xfrm>
            <a:off x="836295" y="4996180"/>
            <a:ext cx="6323330" cy="1620520"/>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Emphasize gradual scaling, continuous training, and policy updates to sustain trust, compliance, and competitive edge. Continuous iteration ensures sustainable improvement.</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002155" y="4951952"/>
            <a:ext cx="796671" cy="796671"/>
          </a:xfrm>
          <a:prstGeom prst="donut">
            <a:avLst>
              <a:gd name="adj" fmla="val 48877"/>
            </a:avLst>
          </a:prstGeom>
          <a:solidFill>
            <a:srgbClr val="63BCCA">
              <a:alpha val="40000"/>
            </a:srgbClr>
          </a:solidFill>
          <a:ln/>
        </p:spPr>
      </p:sp>
      <p:sp>
        <p:nvSpPr>
          <p:cNvPr id="3" name="Text 1"/>
          <p:cNvSpPr/>
          <p:nvPr/>
        </p:nvSpPr>
        <p:spPr>
          <a:xfrm>
            <a:off x="2002155" y="4951952"/>
            <a:ext cx="796671" cy="796671"/>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1699895" y="-1519158"/>
            <a:ext cx="6027261" cy="6027261"/>
          </a:xfrm>
          <a:prstGeom prst="ellipse">
            <a:avLst/>
          </a:prstGeom>
          <a:gradFill flip="none" rotWithShape="1">
            <a:gsLst>
              <a:gs pos="0">
                <a:srgbClr val="F6F8FD"/>
              </a:gs>
              <a:gs pos="100000">
                <a:srgbClr val="90D0DF"/>
              </a:gs>
            </a:gsLst>
            <a:lin ang="5400000" scaled="1"/>
          </a:gradFill>
          <a:ln/>
        </p:spPr>
      </p:sp>
      <p:sp>
        <p:nvSpPr>
          <p:cNvPr id="5" name="Text 3"/>
          <p:cNvSpPr/>
          <p:nvPr/>
        </p:nvSpPr>
        <p:spPr>
          <a:xfrm>
            <a:off x="-1699895" y="-1519158"/>
            <a:ext cx="6027261" cy="6027261"/>
          </a:xfrm>
          <a:prstGeom prst="rect">
            <a:avLst/>
          </a:prstGeom>
          <a:noFill/>
          <a:ln/>
        </p:spPr>
        <p:txBody>
          <a:bodyPr wrap="square" lIns="45720" tIns="91440" rIns="91440" bIns="45720" rtlCol="0" anchor="ctr"/>
          <a:lstStyle/>
          <a:p>
            <a:endParaRPr lang="en-US" sz="1600" dirty="0"/>
          </a:p>
        </p:txBody>
      </p:sp>
      <p:sp>
        <p:nvSpPr>
          <p:cNvPr id="6" name="Shape 4"/>
          <p:cNvSpPr/>
          <p:nvPr/>
        </p:nvSpPr>
        <p:spPr>
          <a:xfrm>
            <a:off x="2528253" y="5004118"/>
            <a:ext cx="326390" cy="326390"/>
          </a:xfrm>
          <a:prstGeom prst="ellipse">
            <a:avLst/>
          </a:prstGeom>
          <a:solidFill>
            <a:srgbClr val="63BCCA">
              <a:alpha val="90196"/>
            </a:srgbClr>
          </a:solidFill>
          <a:ln/>
        </p:spPr>
      </p:sp>
      <p:sp>
        <p:nvSpPr>
          <p:cNvPr id="7" name="Text 5"/>
          <p:cNvSpPr/>
          <p:nvPr/>
        </p:nvSpPr>
        <p:spPr>
          <a:xfrm>
            <a:off x="2528253" y="5004118"/>
            <a:ext cx="326390" cy="32639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5952530" y="3782060"/>
            <a:ext cx="4528780" cy="575945"/>
          </a:xfrm>
          <a:prstGeom prst="roundRect">
            <a:avLst>
              <a:gd name="adj" fmla="val 50000"/>
            </a:avLst>
          </a:prstGeom>
          <a:solidFill>
            <a:srgbClr val="E2E6ED"/>
          </a:solidFill>
          <a:ln/>
        </p:spPr>
      </p:sp>
      <p:sp>
        <p:nvSpPr>
          <p:cNvPr id="9" name="Text 7"/>
          <p:cNvSpPr/>
          <p:nvPr/>
        </p:nvSpPr>
        <p:spPr>
          <a:xfrm>
            <a:off x="5952530" y="3782060"/>
            <a:ext cx="4528780" cy="57594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5952490" y="3782060"/>
            <a:ext cx="576580" cy="576580"/>
          </a:xfrm>
          <a:prstGeom prst="ellipse">
            <a:avLst/>
          </a:prstGeom>
          <a:solidFill>
            <a:srgbClr val="63BCCA">
              <a:alpha val="90196"/>
            </a:srgbClr>
          </a:solidFill>
          <a:ln/>
        </p:spPr>
      </p:sp>
      <p:sp>
        <p:nvSpPr>
          <p:cNvPr id="11" name="Text 9"/>
          <p:cNvSpPr/>
          <p:nvPr/>
        </p:nvSpPr>
        <p:spPr>
          <a:xfrm>
            <a:off x="5952490" y="3782060"/>
            <a:ext cx="576580"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10"/>
          <p:cNvSpPr/>
          <p:nvPr/>
        </p:nvSpPr>
        <p:spPr>
          <a:xfrm>
            <a:off x="6005870" y="2903855"/>
            <a:ext cx="4474805" cy="576580"/>
          </a:xfrm>
          <a:prstGeom prst="roundRect">
            <a:avLst>
              <a:gd name="adj" fmla="val 50000"/>
            </a:avLst>
          </a:prstGeom>
          <a:solidFill>
            <a:srgbClr val="E2E6ED"/>
          </a:solidFill>
          <a:ln/>
        </p:spPr>
      </p:sp>
      <p:sp>
        <p:nvSpPr>
          <p:cNvPr id="13" name="Text 11"/>
          <p:cNvSpPr/>
          <p:nvPr/>
        </p:nvSpPr>
        <p:spPr>
          <a:xfrm>
            <a:off x="6005870" y="2903855"/>
            <a:ext cx="4474805"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2"/>
          <p:cNvSpPr/>
          <p:nvPr/>
        </p:nvSpPr>
        <p:spPr>
          <a:xfrm>
            <a:off x="5952490" y="2903855"/>
            <a:ext cx="576580" cy="576580"/>
          </a:xfrm>
          <a:prstGeom prst="ellipse">
            <a:avLst/>
          </a:prstGeom>
          <a:solidFill>
            <a:srgbClr val="63BCCA">
              <a:alpha val="90196"/>
            </a:srgbClr>
          </a:solidFill>
          <a:ln/>
        </p:spPr>
      </p:sp>
      <p:sp>
        <p:nvSpPr>
          <p:cNvPr id="15" name="Text 13"/>
          <p:cNvSpPr/>
          <p:nvPr/>
        </p:nvSpPr>
        <p:spPr>
          <a:xfrm>
            <a:off x="5952490" y="2903855"/>
            <a:ext cx="576580"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4"/>
          <p:cNvSpPr/>
          <p:nvPr/>
        </p:nvSpPr>
        <p:spPr>
          <a:xfrm>
            <a:off x="5952530" y="1148715"/>
            <a:ext cx="4528145" cy="576580"/>
          </a:xfrm>
          <a:prstGeom prst="roundRect">
            <a:avLst>
              <a:gd name="adj" fmla="val 50000"/>
            </a:avLst>
          </a:prstGeom>
          <a:solidFill>
            <a:srgbClr val="E2E6ED"/>
          </a:solidFill>
          <a:ln/>
        </p:spPr>
      </p:sp>
      <p:sp>
        <p:nvSpPr>
          <p:cNvPr id="17" name="Text 15"/>
          <p:cNvSpPr/>
          <p:nvPr/>
        </p:nvSpPr>
        <p:spPr>
          <a:xfrm>
            <a:off x="5952530" y="1148715"/>
            <a:ext cx="4528145"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6"/>
          <p:cNvSpPr/>
          <p:nvPr/>
        </p:nvSpPr>
        <p:spPr>
          <a:xfrm>
            <a:off x="5952490" y="1148715"/>
            <a:ext cx="576580" cy="576580"/>
          </a:xfrm>
          <a:prstGeom prst="ellipse">
            <a:avLst/>
          </a:prstGeom>
          <a:solidFill>
            <a:srgbClr val="63BCCA">
              <a:alpha val="90196"/>
            </a:srgbClr>
          </a:solidFill>
          <a:ln/>
        </p:spPr>
      </p:sp>
      <p:sp>
        <p:nvSpPr>
          <p:cNvPr id="19" name="Text 17"/>
          <p:cNvSpPr/>
          <p:nvPr/>
        </p:nvSpPr>
        <p:spPr>
          <a:xfrm>
            <a:off x="5952490" y="1148715"/>
            <a:ext cx="576580"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8"/>
          <p:cNvSpPr/>
          <p:nvPr/>
        </p:nvSpPr>
        <p:spPr>
          <a:xfrm>
            <a:off x="6005870" y="2026285"/>
            <a:ext cx="4474805" cy="576580"/>
          </a:xfrm>
          <a:prstGeom prst="roundRect">
            <a:avLst>
              <a:gd name="adj" fmla="val 50000"/>
            </a:avLst>
          </a:prstGeom>
          <a:solidFill>
            <a:srgbClr val="E2E6ED"/>
          </a:solidFill>
          <a:ln/>
        </p:spPr>
      </p:sp>
      <p:sp>
        <p:nvSpPr>
          <p:cNvPr id="21" name="Text 19"/>
          <p:cNvSpPr/>
          <p:nvPr/>
        </p:nvSpPr>
        <p:spPr>
          <a:xfrm>
            <a:off x="6005870" y="2026285"/>
            <a:ext cx="4474805"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20"/>
          <p:cNvSpPr/>
          <p:nvPr/>
        </p:nvSpPr>
        <p:spPr>
          <a:xfrm>
            <a:off x="5952490" y="2026285"/>
            <a:ext cx="576580" cy="576580"/>
          </a:xfrm>
          <a:prstGeom prst="ellipse">
            <a:avLst/>
          </a:prstGeom>
          <a:solidFill>
            <a:srgbClr val="63BCCA">
              <a:alpha val="90196"/>
            </a:srgbClr>
          </a:solidFill>
          <a:ln/>
        </p:spPr>
      </p:sp>
      <p:sp>
        <p:nvSpPr>
          <p:cNvPr id="23" name="Text 21"/>
          <p:cNvSpPr/>
          <p:nvPr/>
        </p:nvSpPr>
        <p:spPr>
          <a:xfrm>
            <a:off x="5952490" y="2026285"/>
            <a:ext cx="576580"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2"/>
          <p:cNvSpPr/>
          <p:nvPr/>
        </p:nvSpPr>
        <p:spPr>
          <a:xfrm>
            <a:off x="6005870" y="5537200"/>
            <a:ext cx="4474805" cy="576580"/>
          </a:xfrm>
          <a:prstGeom prst="roundRect">
            <a:avLst>
              <a:gd name="adj" fmla="val 50000"/>
            </a:avLst>
          </a:prstGeom>
          <a:solidFill>
            <a:srgbClr val="E2E6ED"/>
          </a:solidFill>
          <a:ln/>
        </p:spPr>
      </p:sp>
      <p:sp>
        <p:nvSpPr>
          <p:cNvPr id="25" name="Text 23"/>
          <p:cNvSpPr/>
          <p:nvPr/>
        </p:nvSpPr>
        <p:spPr>
          <a:xfrm>
            <a:off x="6005870" y="5537200"/>
            <a:ext cx="4474805"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26" name="Shape 24"/>
          <p:cNvSpPr/>
          <p:nvPr/>
        </p:nvSpPr>
        <p:spPr>
          <a:xfrm>
            <a:off x="5952490" y="5537200"/>
            <a:ext cx="576580" cy="576580"/>
          </a:xfrm>
          <a:prstGeom prst="ellipse">
            <a:avLst/>
          </a:prstGeom>
          <a:solidFill>
            <a:srgbClr val="63BCCA">
              <a:alpha val="90196"/>
            </a:srgbClr>
          </a:solidFill>
          <a:ln/>
        </p:spPr>
      </p:sp>
      <p:sp>
        <p:nvSpPr>
          <p:cNvPr id="27" name="Text 25"/>
          <p:cNvSpPr/>
          <p:nvPr/>
        </p:nvSpPr>
        <p:spPr>
          <a:xfrm>
            <a:off x="5952490" y="5537200"/>
            <a:ext cx="576580"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28" name="Shape 26"/>
          <p:cNvSpPr/>
          <p:nvPr/>
        </p:nvSpPr>
        <p:spPr>
          <a:xfrm>
            <a:off x="5952530" y="4659630"/>
            <a:ext cx="4528145" cy="576580"/>
          </a:xfrm>
          <a:prstGeom prst="roundRect">
            <a:avLst>
              <a:gd name="adj" fmla="val 50000"/>
            </a:avLst>
          </a:prstGeom>
          <a:solidFill>
            <a:srgbClr val="E2E6ED"/>
          </a:solidFill>
          <a:ln/>
        </p:spPr>
      </p:sp>
      <p:sp>
        <p:nvSpPr>
          <p:cNvPr id="29" name="Text 27"/>
          <p:cNvSpPr/>
          <p:nvPr/>
        </p:nvSpPr>
        <p:spPr>
          <a:xfrm>
            <a:off x="5952530" y="4659630"/>
            <a:ext cx="4528145"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30" name="Shape 28"/>
          <p:cNvSpPr/>
          <p:nvPr/>
        </p:nvSpPr>
        <p:spPr>
          <a:xfrm>
            <a:off x="5952490" y="4659630"/>
            <a:ext cx="576580" cy="576580"/>
          </a:xfrm>
          <a:prstGeom prst="ellipse">
            <a:avLst/>
          </a:prstGeom>
          <a:solidFill>
            <a:srgbClr val="63BCCA">
              <a:alpha val="90196"/>
            </a:srgbClr>
          </a:solidFill>
          <a:ln/>
        </p:spPr>
      </p:sp>
      <p:sp>
        <p:nvSpPr>
          <p:cNvPr id="31" name="Text 29"/>
          <p:cNvSpPr/>
          <p:nvPr/>
        </p:nvSpPr>
        <p:spPr>
          <a:xfrm>
            <a:off x="5952490" y="4659630"/>
            <a:ext cx="576580" cy="576580"/>
          </a:xfrm>
          <a:prstGeom prst="rect">
            <a:avLst/>
          </a:prstGeom>
          <a:noFill/>
          <a:ln/>
        </p:spPr>
        <p:txBody>
          <a:bodyPr wrap="square" lIns="45720" tIns="91440" rIns="91440" bIns="45720" rtlCol="0" anchor="ctr"/>
          <a:lstStyle/>
          <a:p>
            <a:pPr>
              <a:lnSpc>
                <a:spcPct val="100000"/>
              </a:lnSpc>
            </a:pPr>
            <a:endParaRPr lang="en-US" sz="1600" dirty="0"/>
          </a:p>
        </p:txBody>
      </p:sp>
      <p:sp>
        <p:nvSpPr>
          <p:cNvPr id="32" name="Text 30"/>
          <p:cNvSpPr/>
          <p:nvPr/>
        </p:nvSpPr>
        <p:spPr>
          <a:xfrm>
            <a:off x="645492" y="874233"/>
            <a:ext cx="4389031" cy="998954"/>
          </a:xfrm>
          <a:prstGeom prst="rect">
            <a:avLst/>
          </a:prstGeom>
          <a:noFill/>
          <a:ln/>
        </p:spPr>
        <p:txBody>
          <a:bodyPr wrap="square" lIns="91440" tIns="45720" rIns="91440" bIns="45720" rtlCol="0" anchor="t"/>
          <a:lstStyle/>
          <a:p>
            <a:pPr>
              <a:lnSpc>
                <a:spcPct val="100000"/>
              </a:lnSpc>
            </a:pPr>
            <a:r>
              <a:rPr lang="en-US" sz="4800" b="1" dirty="0">
                <a:solidFill>
                  <a:srgbClr val="63BCCA"/>
                </a:solidFill>
                <a:latin typeface="MiSans" pitchFamily="34" charset="0"/>
                <a:ea typeface="MiSans" pitchFamily="34" charset="-122"/>
                <a:cs typeface="MiSans" pitchFamily="34" charset="-120"/>
              </a:rPr>
              <a:t>CONTENT</a:t>
            </a:r>
            <a:endParaRPr lang="en-US" sz="1600" dirty="0"/>
          </a:p>
        </p:txBody>
      </p:sp>
      <p:sp>
        <p:nvSpPr>
          <p:cNvPr id="33" name="Text 31"/>
          <p:cNvSpPr/>
          <p:nvPr/>
        </p:nvSpPr>
        <p:spPr>
          <a:xfrm>
            <a:off x="6005195" y="1256030"/>
            <a:ext cx="512445" cy="361315"/>
          </a:xfrm>
          <a:prstGeom prst="rect">
            <a:avLst/>
          </a:prstGeom>
          <a:noFill/>
          <a:ln/>
        </p:spPr>
        <p:txBody>
          <a:bodyPr wrap="square" lIns="91440" tIns="45720" rIns="91440" bIns="45720" rtlCol="0" anchor="t"/>
          <a:lstStyle/>
          <a:p>
            <a:pPr>
              <a:lnSpc>
                <a:spcPct val="100000"/>
              </a:lnSpc>
            </a:pPr>
            <a:r>
              <a:rPr lang="en-US" sz="2000" dirty="0">
                <a:solidFill>
                  <a:srgbClr val="FFFFFF"/>
                </a:solidFill>
                <a:latin typeface="MiSans" pitchFamily="34" charset="0"/>
                <a:ea typeface="MiSans" pitchFamily="34" charset="-122"/>
                <a:cs typeface="MiSans" pitchFamily="34" charset="-120"/>
              </a:rPr>
              <a:t>01</a:t>
            </a:r>
            <a:endParaRPr lang="en-US" sz="1600" dirty="0"/>
          </a:p>
        </p:txBody>
      </p:sp>
      <p:sp>
        <p:nvSpPr>
          <p:cNvPr id="34" name="Text 32"/>
          <p:cNvSpPr/>
          <p:nvPr/>
        </p:nvSpPr>
        <p:spPr>
          <a:xfrm>
            <a:off x="6699250" y="1256030"/>
            <a:ext cx="3763010" cy="584835"/>
          </a:xfrm>
          <a:prstGeom prst="rect">
            <a:avLst/>
          </a:prstGeom>
          <a:noFill/>
          <a:ln/>
        </p:spPr>
        <p:txBody>
          <a:bodyPr wrap="square" lIns="91440" tIns="45720" rIns="91440" bIns="45720" rtlCol="0" anchor="t"/>
          <a:lstStyle/>
          <a:p>
            <a:pPr>
              <a:lnSpc>
                <a:spcPct val="100000"/>
              </a:lnSpc>
            </a:pPr>
            <a:r>
              <a:rPr lang="en-US" sz="2000" dirty="0">
                <a:solidFill>
                  <a:srgbClr val="262626"/>
                </a:solidFill>
                <a:latin typeface="MiSans" pitchFamily="34" charset="0"/>
                <a:ea typeface="MiSans" pitchFamily="34" charset="-122"/>
                <a:cs typeface="MiSans" pitchFamily="34" charset="-120"/>
              </a:rPr>
              <a:t>AI Suitability Lens</a:t>
            </a:r>
            <a:endParaRPr lang="en-US" sz="1600" dirty="0"/>
          </a:p>
        </p:txBody>
      </p:sp>
      <p:sp>
        <p:nvSpPr>
          <p:cNvPr id="35" name="Text 33"/>
          <p:cNvSpPr/>
          <p:nvPr/>
        </p:nvSpPr>
        <p:spPr>
          <a:xfrm>
            <a:off x="6005195" y="2133600"/>
            <a:ext cx="512445" cy="361315"/>
          </a:xfrm>
          <a:prstGeom prst="rect">
            <a:avLst/>
          </a:prstGeom>
          <a:noFill/>
          <a:ln/>
        </p:spPr>
        <p:txBody>
          <a:bodyPr wrap="square" lIns="91440" tIns="45720" rIns="91440" bIns="45720" rtlCol="0" anchor="t"/>
          <a:lstStyle/>
          <a:p>
            <a:pPr>
              <a:lnSpc>
                <a:spcPct val="100000"/>
              </a:lnSpc>
            </a:pPr>
            <a:r>
              <a:rPr lang="en-US" sz="2000" dirty="0">
                <a:solidFill>
                  <a:srgbClr val="FFFFFF"/>
                </a:solidFill>
                <a:latin typeface="MiSans" pitchFamily="34" charset="0"/>
                <a:ea typeface="MiSans" pitchFamily="34" charset="-122"/>
                <a:cs typeface="MiSans" pitchFamily="34" charset="-120"/>
              </a:rPr>
              <a:t>02</a:t>
            </a:r>
            <a:endParaRPr lang="en-US" sz="1600" dirty="0"/>
          </a:p>
        </p:txBody>
      </p:sp>
      <p:sp>
        <p:nvSpPr>
          <p:cNvPr id="36" name="Text 34"/>
          <p:cNvSpPr/>
          <p:nvPr/>
        </p:nvSpPr>
        <p:spPr>
          <a:xfrm>
            <a:off x="6699250" y="2133600"/>
            <a:ext cx="3763010" cy="584835"/>
          </a:xfrm>
          <a:prstGeom prst="rect">
            <a:avLst/>
          </a:prstGeom>
          <a:noFill/>
          <a:ln/>
        </p:spPr>
        <p:txBody>
          <a:bodyPr wrap="square" lIns="91440" tIns="45720" rIns="91440" bIns="45720" rtlCol="0" anchor="t"/>
          <a:lstStyle/>
          <a:p>
            <a:pPr>
              <a:lnSpc>
                <a:spcPct val="100000"/>
              </a:lnSpc>
            </a:pPr>
            <a:r>
              <a:rPr lang="en-US" sz="2000" dirty="0">
                <a:solidFill>
                  <a:srgbClr val="262626"/>
                </a:solidFill>
                <a:latin typeface="MiSans" pitchFamily="34" charset="0"/>
                <a:ea typeface="MiSans" pitchFamily="34" charset="-122"/>
                <a:cs typeface="MiSans" pitchFamily="34" charset="-120"/>
              </a:rPr>
              <a:t>Fraud &amp; Credit AI</a:t>
            </a:r>
            <a:endParaRPr lang="en-US" sz="1600" dirty="0"/>
          </a:p>
        </p:txBody>
      </p:sp>
      <p:sp>
        <p:nvSpPr>
          <p:cNvPr id="37" name="Text 35"/>
          <p:cNvSpPr/>
          <p:nvPr/>
        </p:nvSpPr>
        <p:spPr>
          <a:xfrm>
            <a:off x="6005195" y="3011170"/>
            <a:ext cx="512445" cy="361315"/>
          </a:xfrm>
          <a:prstGeom prst="rect">
            <a:avLst/>
          </a:prstGeom>
          <a:noFill/>
          <a:ln/>
        </p:spPr>
        <p:txBody>
          <a:bodyPr wrap="square" lIns="91440" tIns="45720" rIns="91440" bIns="45720" rtlCol="0" anchor="t"/>
          <a:lstStyle/>
          <a:p>
            <a:pPr>
              <a:lnSpc>
                <a:spcPct val="100000"/>
              </a:lnSpc>
            </a:pPr>
            <a:r>
              <a:rPr lang="en-US" sz="2000" dirty="0">
                <a:solidFill>
                  <a:srgbClr val="FFFFFF"/>
                </a:solidFill>
                <a:latin typeface="MiSans" pitchFamily="34" charset="0"/>
                <a:ea typeface="MiSans" pitchFamily="34" charset="-122"/>
                <a:cs typeface="MiSans" pitchFamily="34" charset="-120"/>
              </a:rPr>
              <a:t>03</a:t>
            </a:r>
            <a:endParaRPr lang="en-US" sz="1600" dirty="0"/>
          </a:p>
        </p:txBody>
      </p:sp>
      <p:sp>
        <p:nvSpPr>
          <p:cNvPr id="38" name="Text 36"/>
          <p:cNvSpPr/>
          <p:nvPr/>
        </p:nvSpPr>
        <p:spPr>
          <a:xfrm>
            <a:off x="6699250" y="3011170"/>
            <a:ext cx="3763010" cy="584835"/>
          </a:xfrm>
          <a:prstGeom prst="rect">
            <a:avLst/>
          </a:prstGeom>
          <a:noFill/>
          <a:ln/>
        </p:spPr>
        <p:txBody>
          <a:bodyPr wrap="square" lIns="91440" tIns="45720" rIns="91440" bIns="45720" rtlCol="0" anchor="t"/>
          <a:lstStyle/>
          <a:p>
            <a:pPr>
              <a:lnSpc>
                <a:spcPct val="100000"/>
              </a:lnSpc>
            </a:pPr>
            <a:r>
              <a:rPr lang="en-US" sz="2000" dirty="0">
                <a:solidFill>
                  <a:srgbClr val="262626"/>
                </a:solidFill>
                <a:latin typeface="MiSans" pitchFamily="34" charset="0"/>
                <a:ea typeface="MiSans" pitchFamily="34" charset="-122"/>
                <a:cs typeface="MiSans" pitchFamily="34" charset="-120"/>
              </a:rPr>
              <a:t>Trading &amp; Service Bots</a:t>
            </a:r>
            <a:endParaRPr lang="en-US" sz="1600" dirty="0"/>
          </a:p>
        </p:txBody>
      </p:sp>
      <p:sp>
        <p:nvSpPr>
          <p:cNvPr id="39" name="Text 37"/>
          <p:cNvSpPr/>
          <p:nvPr/>
        </p:nvSpPr>
        <p:spPr>
          <a:xfrm>
            <a:off x="6005830" y="3889375"/>
            <a:ext cx="511810" cy="361315"/>
          </a:xfrm>
          <a:prstGeom prst="rect">
            <a:avLst/>
          </a:prstGeom>
          <a:noFill/>
          <a:ln/>
        </p:spPr>
        <p:txBody>
          <a:bodyPr wrap="square" lIns="91440" tIns="45720" rIns="91440" bIns="45720" rtlCol="0" anchor="t"/>
          <a:lstStyle/>
          <a:p>
            <a:pPr>
              <a:lnSpc>
                <a:spcPct val="100000"/>
              </a:lnSpc>
            </a:pPr>
            <a:r>
              <a:rPr lang="en-US" sz="2000" dirty="0">
                <a:solidFill>
                  <a:srgbClr val="FFFFFF"/>
                </a:solidFill>
                <a:latin typeface="MiSans" pitchFamily="34" charset="0"/>
                <a:ea typeface="MiSans" pitchFamily="34" charset="-122"/>
                <a:cs typeface="MiSans" pitchFamily="34" charset="-120"/>
              </a:rPr>
              <a:t>04</a:t>
            </a:r>
            <a:endParaRPr lang="en-US" sz="1600" dirty="0"/>
          </a:p>
        </p:txBody>
      </p:sp>
      <p:sp>
        <p:nvSpPr>
          <p:cNvPr id="40" name="Text 38"/>
          <p:cNvSpPr/>
          <p:nvPr/>
        </p:nvSpPr>
        <p:spPr>
          <a:xfrm>
            <a:off x="6699250" y="3889375"/>
            <a:ext cx="3763010" cy="584835"/>
          </a:xfrm>
          <a:prstGeom prst="rect">
            <a:avLst/>
          </a:prstGeom>
          <a:noFill/>
          <a:ln/>
        </p:spPr>
        <p:txBody>
          <a:bodyPr wrap="square" lIns="91440" tIns="45720" rIns="91440" bIns="45720" rtlCol="0" anchor="t"/>
          <a:lstStyle/>
          <a:p>
            <a:pPr>
              <a:lnSpc>
                <a:spcPct val="100000"/>
              </a:lnSpc>
            </a:pPr>
            <a:r>
              <a:rPr lang="en-US" sz="2000" dirty="0">
                <a:solidFill>
                  <a:srgbClr val="262626"/>
                </a:solidFill>
                <a:latin typeface="MiSans" pitchFamily="34" charset="0"/>
                <a:ea typeface="MiSans" pitchFamily="34" charset="-122"/>
                <a:cs typeface="MiSans" pitchFamily="34" charset="-120"/>
              </a:rPr>
              <a:t>Compliance &amp; Forecasting</a:t>
            </a:r>
            <a:endParaRPr lang="en-US" sz="1600" dirty="0"/>
          </a:p>
        </p:txBody>
      </p:sp>
      <p:sp>
        <p:nvSpPr>
          <p:cNvPr id="41" name="Text 39"/>
          <p:cNvSpPr/>
          <p:nvPr/>
        </p:nvSpPr>
        <p:spPr>
          <a:xfrm>
            <a:off x="6005195" y="4766945"/>
            <a:ext cx="512445" cy="361315"/>
          </a:xfrm>
          <a:prstGeom prst="rect">
            <a:avLst/>
          </a:prstGeom>
          <a:noFill/>
          <a:ln/>
        </p:spPr>
        <p:txBody>
          <a:bodyPr wrap="square" lIns="91440" tIns="45720" rIns="91440" bIns="45720" rtlCol="0" anchor="t"/>
          <a:lstStyle/>
          <a:p>
            <a:pPr>
              <a:lnSpc>
                <a:spcPct val="100000"/>
              </a:lnSpc>
            </a:pPr>
            <a:r>
              <a:rPr lang="en-US" sz="2000" dirty="0">
                <a:solidFill>
                  <a:srgbClr val="FFFFFF"/>
                </a:solidFill>
                <a:latin typeface="MiSans" pitchFamily="34" charset="0"/>
                <a:ea typeface="MiSans" pitchFamily="34" charset="-122"/>
                <a:cs typeface="MiSans" pitchFamily="34" charset="-120"/>
              </a:rPr>
              <a:t>05</a:t>
            </a:r>
            <a:endParaRPr lang="en-US" sz="1600" dirty="0"/>
          </a:p>
        </p:txBody>
      </p:sp>
      <p:sp>
        <p:nvSpPr>
          <p:cNvPr id="42" name="Text 40"/>
          <p:cNvSpPr/>
          <p:nvPr/>
        </p:nvSpPr>
        <p:spPr>
          <a:xfrm>
            <a:off x="6699250" y="4766945"/>
            <a:ext cx="3763010" cy="584835"/>
          </a:xfrm>
          <a:prstGeom prst="rect">
            <a:avLst/>
          </a:prstGeom>
          <a:noFill/>
          <a:ln/>
        </p:spPr>
        <p:txBody>
          <a:bodyPr wrap="square" lIns="91440" tIns="45720" rIns="91440" bIns="45720" rtlCol="0" anchor="t"/>
          <a:lstStyle/>
          <a:p>
            <a:pPr>
              <a:lnSpc>
                <a:spcPct val="100000"/>
              </a:lnSpc>
            </a:pPr>
            <a:r>
              <a:rPr lang="en-US" sz="2000" dirty="0">
                <a:solidFill>
                  <a:srgbClr val="262626"/>
                </a:solidFill>
                <a:latin typeface="MiSans" pitchFamily="34" charset="0"/>
                <a:ea typeface="MiSans" pitchFamily="34" charset="-122"/>
                <a:cs typeface="MiSans" pitchFamily="34" charset="-120"/>
              </a:rPr>
              <a:t>Agentic Simulation</a:t>
            </a:r>
            <a:endParaRPr lang="en-US" sz="1600" dirty="0"/>
          </a:p>
        </p:txBody>
      </p:sp>
      <p:sp>
        <p:nvSpPr>
          <p:cNvPr id="43" name="Text 41"/>
          <p:cNvSpPr/>
          <p:nvPr/>
        </p:nvSpPr>
        <p:spPr>
          <a:xfrm>
            <a:off x="6005195" y="5644515"/>
            <a:ext cx="512445" cy="361315"/>
          </a:xfrm>
          <a:prstGeom prst="rect">
            <a:avLst/>
          </a:prstGeom>
          <a:noFill/>
          <a:ln/>
        </p:spPr>
        <p:txBody>
          <a:bodyPr wrap="square" lIns="91440" tIns="45720" rIns="91440" bIns="45720" rtlCol="0" anchor="t"/>
          <a:lstStyle/>
          <a:p>
            <a:pPr>
              <a:lnSpc>
                <a:spcPct val="100000"/>
              </a:lnSpc>
            </a:pPr>
            <a:r>
              <a:rPr lang="en-US" sz="2000" dirty="0">
                <a:solidFill>
                  <a:srgbClr val="FFFFFF"/>
                </a:solidFill>
                <a:latin typeface="MiSans" pitchFamily="34" charset="0"/>
                <a:ea typeface="MiSans" pitchFamily="34" charset="-122"/>
                <a:cs typeface="MiSans" pitchFamily="34" charset="-120"/>
              </a:rPr>
              <a:t>06</a:t>
            </a:r>
            <a:endParaRPr lang="en-US" sz="1600" dirty="0"/>
          </a:p>
        </p:txBody>
      </p:sp>
      <p:sp>
        <p:nvSpPr>
          <p:cNvPr id="44" name="Text 42"/>
          <p:cNvSpPr/>
          <p:nvPr/>
        </p:nvSpPr>
        <p:spPr>
          <a:xfrm>
            <a:off x="6699250" y="5644515"/>
            <a:ext cx="3763010" cy="584835"/>
          </a:xfrm>
          <a:prstGeom prst="rect">
            <a:avLst/>
          </a:prstGeom>
          <a:noFill/>
          <a:ln/>
        </p:spPr>
        <p:txBody>
          <a:bodyPr wrap="square" lIns="91440" tIns="45720" rIns="91440" bIns="45720" rtlCol="0" anchor="t"/>
          <a:lstStyle/>
          <a:p>
            <a:pPr>
              <a:lnSpc>
                <a:spcPct val="100000"/>
              </a:lnSpc>
            </a:pPr>
            <a:r>
              <a:rPr lang="en-US" sz="2000" dirty="0">
                <a:solidFill>
                  <a:srgbClr val="262626"/>
                </a:solidFill>
                <a:latin typeface="MiSans" pitchFamily="34" charset="0"/>
                <a:ea typeface="MiSans" pitchFamily="34" charset="-122"/>
                <a:cs typeface="MiSans" pitchFamily="34" charset="-120"/>
              </a:rPr>
              <a:t>Action Plan</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9-28-15:21:10-d3ce3pgs8jdo4os5dbug.jpg"/>
          <p:cNvPicPr>
            <a:picLocks noChangeAspect="1"/>
          </p:cNvPicPr>
          <p:nvPr/>
        </p:nvPicPr>
        <p:blipFill>
          <a:blip r:embed="rId3"/>
          <a:srcRect t="36329"/>
          <a:stretch/>
        </p:blipFill>
        <p:spPr>
          <a:xfrm>
            <a:off x="0" y="-2623"/>
            <a:ext cx="12192045" cy="3439517"/>
          </a:xfrm>
          <a:prstGeom prst="rect">
            <a:avLst/>
          </a:prstGeom>
        </p:spPr>
      </p:pic>
      <p:sp>
        <p:nvSpPr>
          <p:cNvPr id="3" name="Shape 0"/>
          <p:cNvSpPr/>
          <p:nvPr/>
        </p:nvSpPr>
        <p:spPr>
          <a:xfrm>
            <a:off x="10584815" y="5872480"/>
            <a:ext cx="2082165" cy="2082165"/>
          </a:xfrm>
          <a:prstGeom prst="blockArc">
            <a:avLst>
              <a:gd name="adj1" fmla="val 10800000"/>
              <a:gd name="adj2" fmla="val 0"/>
              <a:gd name="adj3" fmla="val 25000"/>
            </a:avLst>
          </a:prstGeom>
          <a:gradFill flip="none" rotWithShape="1">
            <a:gsLst>
              <a:gs pos="0">
                <a:srgbClr val="6EC0CE">
                  <a:alpha val="53000"/>
                </a:srgbClr>
              </a:gs>
              <a:gs pos="100000">
                <a:srgbClr val="F6F8FD">
                  <a:alpha val="78000"/>
                </a:srgbClr>
              </a:gs>
            </a:gsLst>
            <a:lin ang="5400000" scaled="1"/>
          </a:gradFill>
          <a:ln/>
        </p:spPr>
      </p:sp>
      <p:sp>
        <p:nvSpPr>
          <p:cNvPr id="4" name="Text 1"/>
          <p:cNvSpPr/>
          <p:nvPr/>
        </p:nvSpPr>
        <p:spPr>
          <a:xfrm>
            <a:off x="10584815" y="5872480"/>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1778000" y="2076450"/>
            <a:ext cx="8953500" cy="3636645"/>
          </a:xfrm>
          <a:prstGeom prst="roundRect">
            <a:avLst>
              <a:gd name="adj" fmla="val 16667"/>
            </a:avLst>
          </a:prstGeom>
          <a:solidFill>
            <a:srgbClr val="E4F3F7"/>
          </a:solidFill>
          <a:ln/>
        </p:spPr>
      </p:sp>
      <p:sp>
        <p:nvSpPr>
          <p:cNvPr id="6" name="Text 3"/>
          <p:cNvSpPr/>
          <p:nvPr/>
        </p:nvSpPr>
        <p:spPr>
          <a:xfrm>
            <a:off x="1778000" y="2076450"/>
            <a:ext cx="8953500" cy="3636645"/>
          </a:xfrm>
          <a:prstGeom prst="rect">
            <a:avLst/>
          </a:prstGeom>
          <a:noFill/>
          <a:ln/>
        </p:spPr>
        <p:txBody>
          <a:bodyPr wrap="square" lIns="45720" tIns="91440" rIns="91440" bIns="45720" rtlCol="0" anchor="ctr"/>
          <a:lstStyle/>
          <a:p>
            <a:pPr>
              <a:lnSpc>
                <a:spcPct val="100000"/>
              </a:lnSpc>
            </a:pPr>
            <a:endParaRPr lang="en-US" sz="1600" dirty="0"/>
          </a:p>
        </p:txBody>
      </p:sp>
      <p:sp>
        <p:nvSpPr>
          <p:cNvPr id="7" name="Text 4"/>
          <p:cNvSpPr/>
          <p:nvPr/>
        </p:nvSpPr>
        <p:spPr>
          <a:xfrm>
            <a:off x="2371090" y="2588578"/>
            <a:ext cx="10418445"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One-Page Cheat Sheet</a:t>
            </a:r>
            <a:endParaRPr lang="en-US" sz="1600" dirty="0"/>
          </a:p>
        </p:txBody>
      </p:sp>
      <p:sp>
        <p:nvSpPr>
          <p:cNvPr id="8" name="Shape 5"/>
          <p:cNvSpPr/>
          <p:nvPr/>
        </p:nvSpPr>
        <p:spPr>
          <a:xfrm rot="1800000">
            <a:off x="-2201768" y="4743937"/>
            <a:ext cx="4659691" cy="4659691"/>
          </a:xfrm>
          <a:prstGeom prst="blockArc">
            <a:avLst>
              <a:gd name="adj1" fmla="val 10800000"/>
              <a:gd name="adj2" fmla="val 0"/>
              <a:gd name="adj3" fmla="val 25000"/>
            </a:avLst>
          </a:prstGeom>
          <a:gradFill flip="none" rotWithShape="1">
            <a:gsLst>
              <a:gs pos="0">
                <a:srgbClr val="6EC0CE">
                  <a:alpha val="53000"/>
                </a:srgbClr>
              </a:gs>
              <a:gs pos="100000">
                <a:srgbClr val="F6F8FD">
                  <a:alpha val="78000"/>
                </a:srgbClr>
              </a:gs>
            </a:gsLst>
            <a:lin ang="5400000" scaled="1"/>
          </a:gradFill>
          <a:ln/>
        </p:spPr>
      </p:sp>
      <p:sp>
        <p:nvSpPr>
          <p:cNvPr id="9" name="Text 6"/>
          <p:cNvSpPr/>
          <p:nvPr/>
        </p:nvSpPr>
        <p:spPr>
          <a:xfrm rot="1800000">
            <a:off x="-2201768" y="4743937"/>
            <a:ext cx="4659691" cy="4659691"/>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7"/>
          <p:cNvSpPr/>
          <p:nvPr/>
        </p:nvSpPr>
        <p:spPr>
          <a:xfrm>
            <a:off x="2355215" y="3436938"/>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Concise Reference Table</a:t>
            </a:r>
            <a:endParaRPr lang="en-US" sz="1600" dirty="0"/>
          </a:p>
        </p:txBody>
      </p:sp>
      <p:sp>
        <p:nvSpPr>
          <p:cNvPr id="11" name="Text 8"/>
          <p:cNvSpPr/>
          <p:nvPr/>
        </p:nvSpPr>
        <p:spPr>
          <a:xfrm>
            <a:off x="2371090" y="3891280"/>
            <a:ext cx="7767320" cy="1739900"/>
          </a:xfrm>
          <a:prstGeom prst="rect">
            <a:avLst/>
          </a:prstGeom>
          <a:noFill/>
          <a:ln/>
        </p:spPr>
        <p:txBody>
          <a:bodyPr wrap="square" lIns="91440" tIns="45720" rIns="91440" bIns="45720" rtlCol="0" anchor="t"/>
          <a:lstStyle/>
          <a:p>
            <a:pPr>
              <a:lnSpc>
                <a:spcPct val="150000"/>
              </a:lnSpc>
            </a:pPr>
            <a:r>
              <a:rPr lang="en-US" sz="1800" dirty="0">
                <a:solidFill>
                  <a:srgbClr val="63BCCA"/>
                </a:solidFill>
                <a:latin typeface="MiSans" pitchFamily="34" charset="0"/>
                <a:ea typeface="MiSans" pitchFamily="34" charset="-122"/>
                <a:cs typeface="MiSans" pitchFamily="34" charset="-120"/>
              </a:rPr>
              <a:t>Deliver a concise reference table listing each banking task, its AI engine, primary benefit, and critical human checkpoint. This cheat sheet helps professionals make rapid tool choices under tight deadlines.</a:t>
            </a: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0"/>
            <a:ext cx="12249150" cy="6857365"/>
          </a:xfrm>
          <a:prstGeom prst="rect">
            <a:avLst/>
          </a:prstGeom>
          <a:gradFill flip="none" rotWithShape="1">
            <a:gsLst>
              <a:gs pos="0">
                <a:srgbClr val="F6F8FD"/>
              </a:gs>
              <a:gs pos="66000">
                <a:srgbClr val="72C3CF"/>
              </a:gs>
              <a:gs pos="100000">
                <a:srgbClr val="72C3CF"/>
              </a:gs>
            </a:gsLst>
            <a:lin ang="5400000" scaled="1"/>
          </a:gradFill>
          <a:ln/>
        </p:spPr>
      </p:sp>
      <p:sp>
        <p:nvSpPr>
          <p:cNvPr id="3" name="Text 1"/>
          <p:cNvSpPr/>
          <p:nvPr/>
        </p:nvSpPr>
        <p:spPr>
          <a:xfrm>
            <a:off x="0" y="0"/>
            <a:ext cx="12249150" cy="685736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8600000">
            <a:off x="-2628900" y="1578610"/>
            <a:ext cx="5962650" cy="5962650"/>
          </a:xfrm>
          <a:prstGeom prst="donut">
            <a:avLst>
              <a:gd name="adj" fmla="val 25000"/>
            </a:avLst>
          </a:prstGeom>
          <a:gradFill flip="none" rotWithShape="1">
            <a:gsLst>
              <a:gs pos="0">
                <a:srgbClr val="F6F8FD">
                  <a:alpha val="50000"/>
                </a:srgbClr>
              </a:gs>
              <a:gs pos="100000">
                <a:srgbClr val="72C3CF"/>
              </a:gs>
            </a:gsLst>
            <a:lin ang="5400000" scaled="1"/>
          </a:gradFill>
          <a:ln/>
        </p:spPr>
      </p:sp>
      <p:sp>
        <p:nvSpPr>
          <p:cNvPr id="5" name="Text 3"/>
          <p:cNvSpPr/>
          <p:nvPr/>
        </p:nvSpPr>
        <p:spPr>
          <a:xfrm rot="18600000">
            <a:off x="-2628900" y="1578610"/>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1558925" y="5872480"/>
            <a:ext cx="1478915" cy="1478915"/>
          </a:xfrm>
          <a:prstGeom prst="ellipse">
            <a:avLst/>
          </a:prstGeom>
          <a:solidFill>
            <a:srgbClr val="E4F3F7">
              <a:alpha val="90196"/>
            </a:srgbClr>
          </a:solidFill>
          <a:ln/>
        </p:spPr>
      </p:sp>
      <p:sp>
        <p:nvSpPr>
          <p:cNvPr id="7" name="Text 5"/>
          <p:cNvSpPr/>
          <p:nvPr/>
        </p:nvSpPr>
        <p:spPr>
          <a:xfrm>
            <a:off x="1558925" y="5872480"/>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9768205" y="2360930"/>
            <a:ext cx="4990465" cy="4990465"/>
          </a:xfrm>
          <a:prstGeom prst="ellipse">
            <a:avLst/>
          </a:prstGeom>
          <a:gradFill flip="none" rotWithShape="1">
            <a:gsLst>
              <a:gs pos="0">
                <a:srgbClr val="F6F8FD"/>
              </a:gs>
              <a:gs pos="100000">
                <a:srgbClr val="72C3CF">
                  <a:alpha val="0"/>
                </a:srgbClr>
              </a:gs>
            </a:gsLst>
            <a:lin ang="5400000" scaled="1"/>
          </a:gradFill>
          <a:ln/>
        </p:spPr>
      </p:sp>
      <p:sp>
        <p:nvSpPr>
          <p:cNvPr id="9" name="Text 7"/>
          <p:cNvSpPr/>
          <p:nvPr/>
        </p:nvSpPr>
        <p:spPr>
          <a:xfrm>
            <a:off x="9768205" y="2360930"/>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11189335" y="1578610"/>
            <a:ext cx="1478280" cy="1478280"/>
          </a:xfrm>
          <a:prstGeom prst="ellipse">
            <a:avLst/>
          </a:prstGeom>
          <a:gradFill flip="none" rotWithShape="1">
            <a:gsLst>
              <a:gs pos="0">
                <a:srgbClr val="F6F8FD">
                  <a:alpha val="50000"/>
                </a:srgbClr>
              </a:gs>
              <a:gs pos="100000">
                <a:srgbClr val="72C3CF"/>
              </a:gs>
            </a:gsLst>
            <a:lin ang="5400000" scaled="1"/>
          </a:gradFill>
          <a:ln/>
        </p:spPr>
      </p:sp>
      <p:sp>
        <p:nvSpPr>
          <p:cNvPr id="11" name="Text 9"/>
          <p:cNvSpPr/>
          <p:nvPr/>
        </p:nvSpPr>
        <p:spPr>
          <a:xfrm>
            <a:off x="11189335" y="1578610"/>
            <a:ext cx="1478280" cy="147828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10"/>
          <p:cNvSpPr/>
          <p:nvPr/>
        </p:nvSpPr>
        <p:spPr>
          <a:xfrm>
            <a:off x="2566353" y="2042795"/>
            <a:ext cx="10418445" cy="1481534"/>
          </a:xfrm>
          <a:prstGeom prst="rect">
            <a:avLst/>
          </a:prstGeom>
          <a:noFill/>
          <a:ln/>
        </p:spPr>
        <p:txBody>
          <a:bodyPr wrap="square" lIns="91440" tIns="45720" rIns="91440" bIns="45720" rtlCol="0" anchor="t">
            <a:spAutoFit/>
          </a:bodyPr>
          <a:lstStyle/>
          <a:p>
            <a:pPr>
              <a:lnSpc>
                <a:spcPct val="100000"/>
              </a:lnSpc>
            </a:pPr>
            <a:r>
              <a:rPr lang="en-US" sz="9600" b="1" dirty="0">
                <a:solidFill>
                  <a:srgbClr val="FFFFFF"/>
                </a:solidFill>
                <a:latin typeface="MiSans" pitchFamily="34" charset="0"/>
                <a:ea typeface="MiSans" pitchFamily="34" charset="-122"/>
                <a:cs typeface="MiSans" pitchFamily="34" charset="-120"/>
              </a:rPr>
              <a:t>THANK YOU</a:t>
            </a:r>
            <a:endParaRPr lang="en-US" sz="1600" dirty="0"/>
          </a:p>
        </p:txBody>
      </p:sp>
      <p:sp>
        <p:nvSpPr>
          <p:cNvPr id="13" name="Text 11"/>
          <p:cNvSpPr/>
          <p:nvPr/>
        </p:nvSpPr>
        <p:spPr>
          <a:xfrm>
            <a:off x="3328670" y="5266055"/>
            <a:ext cx="2775585" cy="463550"/>
          </a:xfrm>
          <a:prstGeom prst="rect">
            <a:avLst/>
          </a:prstGeom>
          <a:noFill/>
          <a:ln/>
        </p:spPr>
        <p:txBody>
          <a:bodyPr wrap="square" lIns="91440" tIns="45720" rIns="91440" bIns="45720" rtlCol="0" anchor="t"/>
          <a:lstStyle/>
          <a:p>
            <a:pPr algn="ctr">
              <a:lnSpc>
                <a:spcPct val="100000"/>
              </a:lnSpc>
            </a:pPr>
            <a:r>
              <a:rPr lang="en-US" sz="2000">
                <a:solidFill>
                  <a:srgbClr val="FFFFFF"/>
                </a:solidFill>
                <a:latin typeface="MiSans" pitchFamily="34" charset="0"/>
                <a:ea typeface="MiSans" pitchFamily="34" charset="-122"/>
                <a:cs typeface="MiSans" pitchFamily="34" charset="-120"/>
              </a:rPr>
              <a:t>Sean Wong</a:t>
            </a:r>
            <a:endParaRPr lang="en-US" sz="1600" dirty="0"/>
          </a:p>
        </p:txBody>
      </p:sp>
      <p:sp>
        <p:nvSpPr>
          <p:cNvPr id="14" name="Text 12"/>
          <p:cNvSpPr/>
          <p:nvPr/>
        </p:nvSpPr>
        <p:spPr>
          <a:xfrm>
            <a:off x="5802630" y="5266055"/>
            <a:ext cx="3343275" cy="463550"/>
          </a:xfrm>
          <a:prstGeom prst="rect">
            <a:avLst/>
          </a:prstGeom>
          <a:noFill/>
          <a:ln/>
        </p:spPr>
        <p:txBody>
          <a:bodyPr wrap="square" lIns="91440" tIns="45720" rIns="91440" bIns="45720" rtlCol="0" anchor="t"/>
          <a:lstStyle/>
          <a:p>
            <a:pPr algn="ctr">
              <a:lnSpc>
                <a:spcPct val="100000"/>
              </a:lnSpc>
            </a:pPr>
            <a:r>
              <a:rPr lang="en-US" sz="2000" dirty="0">
                <a:solidFill>
                  <a:srgbClr val="FFFFFF"/>
                </a:solidFill>
                <a:latin typeface="MiSans" pitchFamily="34" charset="0"/>
                <a:ea typeface="MiSans" pitchFamily="34" charset="-122"/>
                <a:cs typeface="MiSans" pitchFamily="34" charset="-120"/>
              </a:rPr>
              <a:t>2025/08/06</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AI Suitability Lens</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01</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47941" y="5944171"/>
            <a:ext cx="1478915" cy="1478915"/>
          </a:xfrm>
          <a:prstGeom prst="ellipse">
            <a:avLst/>
          </a:prstGeom>
          <a:gradFill flip="none" rotWithShape="1">
            <a:gsLst>
              <a:gs pos="0">
                <a:srgbClr val="66BECB"/>
              </a:gs>
              <a:gs pos="45000">
                <a:srgbClr val="66BECB"/>
              </a:gs>
              <a:gs pos="100000">
                <a:srgbClr val="E4F3F7"/>
              </a:gs>
            </a:gsLst>
            <a:lin ang="5400000" scaled="1"/>
          </a:gradFill>
          <a:ln/>
        </p:spPr>
      </p:sp>
      <p:sp>
        <p:nvSpPr>
          <p:cNvPr id="3" name="Text 1"/>
          <p:cNvSpPr/>
          <p:nvPr/>
        </p:nvSpPr>
        <p:spPr>
          <a:xfrm>
            <a:off x="-547941" y="5944171"/>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9420000">
            <a:off x="-586085" y="-788784"/>
            <a:ext cx="1892602" cy="1816441"/>
          </a:xfrm>
          <a:prstGeom prst="blockArc">
            <a:avLst>
              <a:gd name="adj1" fmla="val 10800000"/>
              <a:gd name="adj2" fmla="val 0"/>
              <a:gd name="adj3" fmla="val 25000"/>
            </a:avLst>
          </a:prstGeom>
          <a:solidFill>
            <a:srgbClr val="D2EFF8"/>
          </a:solidFill>
          <a:ln/>
        </p:spPr>
      </p:sp>
      <p:sp>
        <p:nvSpPr>
          <p:cNvPr id="5" name="Text 3"/>
          <p:cNvSpPr/>
          <p:nvPr/>
        </p:nvSpPr>
        <p:spPr>
          <a:xfrm rot="9420000">
            <a:off x="-586085" y="-788784"/>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678860" y="973855"/>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Pinpoint High-Value AI Targets</a:t>
            </a:r>
            <a:endParaRPr lang="en-US" sz="1600" dirty="0"/>
          </a:p>
        </p:txBody>
      </p:sp>
      <p:sp>
        <p:nvSpPr>
          <p:cNvPr id="7" name="Shape 5"/>
          <p:cNvSpPr/>
          <p:nvPr/>
        </p:nvSpPr>
        <p:spPr>
          <a:xfrm>
            <a:off x="10122535" y="-634619"/>
            <a:ext cx="2069465" cy="2069465"/>
          </a:xfrm>
          <a:prstGeom prst="ellipse">
            <a:avLst/>
          </a:prstGeom>
          <a:solidFill>
            <a:srgbClr val="E4F3F7">
              <a:alpha val="67059"/>
            </a:srgbClr>
          </a:solidFill>
          <a:ln/>
        </p:spPr>
      </p:sp>
      <p:sp>
        <p:nvSpPr>
          <p:cNvPr id="8" name="Text 6"/>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722757" y="1978660"/>
            <a:ext cx="3406775" cy="3601720"/>
          </a:xfrm>
          <a:prstGeom prst="roundRect">
            <a:avLst>
              <a:gd name="adj" fmla="val 9952"/>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10" name="Text 8"/>
          <p:cNvSpPr/>
          <p:nvPr/>
        </p:nvSpPr>
        <p:spPr>
          <a:xfrm>
            <a:off x="722757" y="1978660"/>
            <a:ext cx="3406775" cy="360172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866902" y="2230755"/>
            <a:ext cx="3038879" cy="407670"/>
          </a:xfrm>
          <a:prstGeom prst="roundRect">
            <a:avLst>
              <a:gd name="adj" fmla="val 16667"/>
            </a:avLst>
          </a:prstGeom>
          <a:solidFill>
            <a:srgbClr val="63BCCA"/>
          </a:solidFill>
          <a:ln w="12700">
            <a:solidFill>
              <a:srgbClr val="AEB5C0"/>
            </a:solidFill>
            <a:prstDash val="solid"/>
          </a:ln>
        </p:spPr>
      </p:sp>
      <p:sp>
        <p:nvSpPr>
          <p:cNvPr id="12" name="Text 10"/>
          <p:cNvSpPr/>
          <p:nvPr/>
        </p:nvSpPr>
        <p:spPr>
          <a:xfrm>
            <a:off x="866902" y="2230755"/>
            <a:ext cx="3038879" cy="40767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4412615" y="1978343"/>
            <a:ext cx="3406775" cy="3601720"/>
          </a:xfrm>
          <a:prstGeom prst="roundRect">
            <a:avLst>
              <a:gd name="adj" fmla="val 9952"/>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14" name="Text 12"/>
          <p:cNvSpPr/>
          <p:nvPr/>
        </p:nvSpPr>
        <p:spPr>
          <a:xfrm>
            <a:off x="4412615" y="1978343"/>
            <a:ext cx="3406775" cy="360172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4580890" y="2230438"/>
            <a:ext cx="3038879" cy="407670"/>
          </a:xfrm>
          <a:prstGeom prst="roundRect">
            <a:avLst>
              <a:gd name="adj" fmla="val 16667"/>
            </a:avLst>
          </a:prstGeom>
          <a:solidFill>
            <a:srgbClr val="63BCCA"/>
          </a:solidFill>
          <a:ln w="12700">
            <a:solidFill>
              <a:srgbClr val="AEB5C0"/>
            </a:solidFill>
            <a:prstDash val="solid"/>
          </a:ln>
        </p:spPr>
      </p:sp>
      <p:sp>
        <p:nvSpPr>
          <p:cNvPr id="16" name="Text 14"/>
          <p:cNvSpPr/>
          <p:nvPr/>
        </p:nvSpPr>
        <p:spPr>
          <a:xfrm>
            <a:off x="4580890" y="2230438"/>
            <a:ext cx="3038879" cy="40767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8093710" y="1978343"/>
            <a:ext cx="3406775" cy="3601720"/>
          </a:xfrm>
          <a:prstGeom prst="roundRect">
            <a:avLst>
              <a:gd name="adj" fmla="val 9952"/>
            </a:avLst>
          </a:prstGeom>
          <a:gradFill flip="none" rotWithShape="1">
            <a:gsLst>
              <a:gs pos="0">
                <a:srgbClr val="A8EAE4">
                  <a:alpha val="42000"/>
                </a:srgbClr>
              </a:gs>
              <a:gs pos="25000">
                <a:srgbClr val="A8EAE4">
                  <a:alpha val="42000"/>
                </a:srgbClr>
              </a:gs>
              <a:gs pos="100000">
                <a:srgbClr val="E4F3F7"/>
              </a:gs>
            </a:gsLst>
            <a:lin ang="5400000" scaled="1"/>
          </a:gradFill>
          <a:ln/>
        </p:spPr>
      </p:sp>
      <p:sp>
        <p:nvSpPr>
          <p:cNvPr id="18" name="Text 16"/>
          <p:cNvSpPr/>
          <p:nvPr/>
        </p:nvSpPr>
        <p:spPr>
          <a:xfrm>
            <a:off x="8093710" y="1978343"/>
            <a:ext cx="3406775" cy="3601720"/>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7"/>
          <p:cNvSpPr/>
          <p:nvPr/>
        </p:nvSpPr>
        <p:spPr>
          <a:xfrm>
            <a:off x="8236585" y="2230438"/>
            <a:ext cx="3038879" cy="407670"/>
          </a:xfrm>
          <a:prstGeom prst="roundRect">
            <a:avLst>
              <a:gd name="adj" fmla="val 16667"/>
            </a:avLst>
          </a:prstGeom>
          <a:solidFill>
            <a:srgbClr val="63BCCA"/>
          </a:solidFill>
          <a:ln w="12700">
            <a:solidFill>
              <a:srgbClr val="AEB5C0"/>
            </a:solidFill>
            <a:prstDash val="solid"/>
          </a:ln>
        </p:spPr>
      </p:sp>
      <p:sp>
        <p:nvSpPr>
          <p:cNvPr id="20" name="Text 18"/>
          <p:cNvSpPr/>
          <p:nvPr/>
        </p:nvSpPr>
        <p:spPr>
          <a:xfrm>
            <a:off x="8236585" y="2230438"/>
            <a:ext cx="3038879" cy="407670"/>
          </a:xfrm>
          <a:prstGeom prst="rect">
            <a:avLst/>
          </a:prstGeom>
          <a:noFill/>
          <a:ln/>
        </p:spPr>
        <p:txBody>
          <a:bodyPr wrap="square" lIns="45720" tIns="91440" rIns="91440" bIns="45720" rtlCol="0" anchor="ctr"/>
          <a:lstStyle/>
          <a:p>
            <a:pPr>
              <a:lnSpc>
                <a:spcPct val="100000"/>
              </a:lnSpc>
            </a:pPr>
            <a:endParaRPr lang="en-US" sz="1600" dirty="0"/>
          </a:p>
        </p:txBody>
      </p:sp>
      <p:sp>
        <p:nvSpPr>
          <p:cNvPr id="21" name="Text 19"/>
          <p:cNvSpPr/>
          <p:nvPr/>
        </p:nvSpPr>
        <p:spPr>
          <a:xfrm>
            <a:off x="866902" y="2266315"/>
            <a:ext cx="3072130" cy="448310"/>
          </a:xfrm>
          <a:prstGeom prst="rect">
            <a:avLst/>
          </a:prstGeom>
          <a:noFill/>
          <a:ln/>
        </p:spPr>
        <p:txBody>
          <a:bodyPr wrap="square" lIns="91440" tIns="45720" rIns="91440" bIns="45720" rtlCol="0" anchor="t"/>
          <a:lstStyle/>
          <a:p>
            <a:pPr>
              <a:lnSpc>
                <a:spcPct val="100000"/>
              </a:lnSpc>
            </a:pPr>
            <a:r>
              <a:rPr lang="en-US" sz="1600" dirty="0">
                <a:solidFill>
                  <a:srgbClr val="FFFFFF"/>
                </a:solidFill>
                <a:latin typeface="MiSans" pitchFamily="34" charset="0"/>
                <a:ea typeface="MiSans" pitchFamily="34" charset="-122"/>
                <a:cs typeface="MiSans" pitchFamily="34" charset="-120"/>
              </a:rPr>
              <a:t>Criteria for AI Readiness</a:t>
            </a:r>
            <a:endParaRPr lang="en-US" sz="1600" dirty="0"/>
          </a:p>
        </p:txBody>
      </p:sp>
      <p:sp>
        <p:nvSpPr>
          <p:cNvPr id="22" name="Text 20"/>
          <p:cNvSpPr/>
          <p:nvPr/>
        </p:nvSpPr>
        <p:spPr>
          <a:xfrm>
            <a:off x="945642" y="2714625"/>
            <a:ext cx="2959735" cy="2604770"/>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Introduce a five-criteria filter—volume, repetition, data density, error risk, regulatory urgency—to instantly score banking tasks for AI readiness. This helps identify where AI can provide the most value.</a:t>
            </a:r>
            <a:endParaRPr lang="en-US" sz="1600" dirty="0"/>
          </a:p>
        </p:txBody>
      </p:sp>
      <p:sp>
        <p:nvSpPr>
          <p:cNvPr id="23" name="Text 21"/>
          <p:cNvSpPr/>
          <p:nvPr/>
        </p:nvSpPr>
        <p:spPr>
          <a:xfrm>
            <a:off x="4580890" y="2265998"/>
            <a:ext cx="3072130" cy="448310"/>
          </a:xfrm>
          <a:prstGeom prst="rect">
            <a:avLst/>
          </a:prstGeom>
          <a:noFill/>
          <a:ln/>
        </p:spPr>
        <p:txBody>
          <a:bodyPr wrap="square" lIns="91440" tIns="45720" rIns="91440" bIns="45720" rtlCol="0" anchor="t"/>
          <a:lstStyle/>
          <a:p>
            <a:pPr>
              <a:lnSpc>
                <a:spcPct val="100000"/>
              </a:lnSpc>
            </a:pPr>
            <a:r>
              <a:rPr lang="en-US" sz="1600" dirty="0">
                <a:solidFill>
                  <a:srgbClr val="FFFFFF"/>
                </a:solidFill>
                <a:latin typeface="MiSans" pitchFamily="34" charset="0"/>
                <a:ea typeface="MiSans" pitchFamily="34" charset="-122"/>
                <a:cs typeface="MiSans" pitchFamily="34" charset="-120"/>
              </a:rPr>
              <a:t>High-Scoring Tasks</a:t>
            </a:r>
            <a:endParaRPr lang="en-US" sz="1600" dirty="0"/>
          </a:p>
        </p:txBody>
      </p:sp>
      <p:sp>
        <p:nvSpPr>
          <p:cNvPr id="24" name="Text 22"/>
          <p:cNvSpPr/>
          <p:nvPr/>
        </p:nvSpPr>
        <p:spPr>
          <a:xfrm>
            <a:off x="4659630" y="2714308"/>
            <a:ext cx="2959735" cy="2604770"/>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Tasks that score high on these criteria, such as fraud detection and credit scoring, are prime candidates for AI automation. These areas can benefit significantly from AI's speed and accuracy.</a:t>
            </a:r>
            <a:endParaRPr lang="en-US" sz="1600" dirty="0"/>
          </a:p>
        </p:txBody>
      </p:sp>
      <p:sp>
        <p:nvSpPr>
          <p:cNvPr id="25" name="Text 23"/>
          <p:cNvSpPr/>
          <p:nvPr/>
        </p:nvSpPr>
        <p:spPr>
          <a:xfrm>
            <a:off x="8236585" y="2265998"/>
            <a:ext cx="3072130" cy="448310"/>
          </a:xfrm>
          <a:prstGeom prst="rect">
            <a:avLst/>
          </a:prstGeom>
          <a:noFill/>
          <a:ln/>
        </p:spPr>
        <p:txBody>
          <a:bodyPr wrap="square" lIns="91440" tIns="45720" rIns="91440" bIns="45720" rtlCol="0" anchor="t"/>
          <a:lstStyle/>
          <a:p>
            <a:pPr>
              <a:lnSpc>
                <a:spcPct val="100000"/>
              </a:lnSpc>
            </a:pPr>
            <a:r>
              <a:rPr lang="en-US" sz="1600" dirty="0">
                <a:solidFill>
                  <a:srgbClr val="FFFFFF"/>
                </a:solidFill>
                <a:latin typeface="MiSans" pitchFamily="34" charset="0"/>
                <a:ea typeface="MiSans" pitchFamily="34" charset="-122"/>
                <a:cs typeface="MiSans" pitchFamily="34" charset="-120"/>
              </a:rPr>
              <a:t>Human Judgment Required</a:t>
            </a:r>
            <a:endParaRPr lang="en-US" sz="1600" dirty="0"/>
          </a:p>
        </p:txBody>
      </p:sp>
      <p:sp>
        <p:nvSpPr>
          <p:cNvPr id="26" name="Text 24"/>
          <p:cNvSpPr/>
          <p:nvPr/>
        </p:nvSpPr>
        <p:spPr>
          <a:xfrm>
            <a:off x="8315325" y="2714308"/>
            <a:ext cx="2959735" cy="2604770"/>
          </a:xfrm>
          <a:prstGeom prst="rect">
            <a:avLst/>
          </a:prstGeom>
          <a:noFill/>
          <a:ln/>
        </p:spPr>
        <p:txBody>
          <a:bodyPr wrap="square" lIns="91440" tIns="45720" rIns="91440" bIns="45720" rtlCol="0" anchor="t"/>
          <a:lstStyle/>
          <a:p>
            <a:pPr>
              <a:lnSpc>
                <a:spcPct val="150000"/>
              </a:lnSpc>
            </a:pPr>
            <a:r>
              <a:rPr lang="en-US" sz="1400" dirty="0">
                <a:solidFill>
                  <a:srgbClr val="404040"/>
                </a:solidFill>
                <a:latin typeface="MiSans" pitchFamily="34" charset="0"/>
                <a:ea typeface="MiSans" pitchFamily="34" charset="-122"/>
                <a:cs typeface="MiSans" pitchFamily="34" charset="-120"/>
              </a:rPr>
              <a:t>Despite AI's capabilities, human oversight remains crucial for model governance, policy interpretation, and ethical decision-making. AI augments human capabilities rather than replacing them.</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6600000">
            <a:off x="-1819027" y="-2263435"/>
            <a:ext cx="6266741" cy="6266741"/>
          </a:xfrm>
          <a:prstGeom prst="ellipse">
            <a:avLst/>
          </a:prstGeom>
          <a:gradFill flip="none" rotWithShape="1">
            <a:gsLst>
              <a:gs pos="0">
                <a:srgbClr val="72C3CF"/>
              </a:gs>
              <a:gs pos="100000">
                <a:srgbClr val="F6F8FD">
                  <a:alpha val="78000"/>
                </a:srgbClr>
              </a:gs>
            </a:gsLst>
            <a:lin ang="5400000" scaled="1"/>
          </a:gradFill>
          <a:ln/>
        </p:spPr>
      </p:sp>
      <p:sp>
        <p:nvSpPr>
          <p:cNvPr id="3" name="Text 1"/>
          <p:cNvSpPr/>
          <p:nvPr/>
        </p:nvSpPr>
        <p:spPr>
          <a:xfrm rot="6600000">
            <a:off x="-1819027" y="-2263435"/>
            <a:ext cx="6266741" cy="6266741"/>
          </a:xfrm>
          <a:prstGeom prst="rect">
            <a:avLst/>
          </a:prstGeom>
          <a:noFill/>
          <a:ln/>
        </p:spPr>
        <p:txBody>
          <a:bodyPr wrap="square" lIns="45720" tIns="91440" rIns="91440" bIns="45720" rtlCol="0" anchor="ctr"/>
          <a:lstStyle/>
          <a:p>
            <a:pPr>
              <a:lnSpc>
                <a:spcPct val="100000"/>
              </a:lnSpc>
            </a:pPr>
            <a:endParaRPr lang="en-US" sz="1600" dirty="0"/>
          </a:p>
        </p:txBody>
      </p:sp>
      <p:sp>
        <p:nvSpPr>
          <p:cNvPr id="4" name="Text 2"/>
          <p:cNvSpPr/>
          <p:nvPr/>
        </p:nvSpPr>
        <p:spPr>
          <a:xfrm>
            <a:off x="5330825" y="757555"/>
            <a:ext cx="5974715" cy="461010"/>
          </a:xfrm>
          <a:prstGeom prst="rect">
            <a:avLst/>
          </a:prstGeom>
          <a:noFill/>
          <a:ln/>
        </p:spPr>
        <p:txBody>
          <a:bodyPr wrap="square" lIns="91440" tIns="45720" rIns="91440" bIns="45720" rtlCol="0" anchor="t"/>
          <a:lstStyle/>
          <a:p>
            <a:pPr algn="r">
              <a:lnSpc>
                <a:spcPct val="100000"/>
              </a:lnSpc>
            </a:pPr>
            <a:r>
              <a:rPr lang="en-US" sz="2800" dirty="0">
                <a:solidFill>
                  <a:srgbClr val="63BCCA"/>
                </a:solidFill>
                <a:latin typeface="MiSans" pitchFamily="34" charset="0"/>
                <a:ea typeface="MiSans" pitchFamily="34" charset="-122"/>
                <a:cs typeface="MiSans" pitchFamily="34" charset="-120"/>
              </a:rPr>
              <a:t>High-Potential Task Showcase</a:t>
            </a:r>
            <a:endParaRPr lang="en-US" sz="1600" dirty="0"/>
          </a:p>
        </p:txBody>
      </p:sp>
      <p:sp>
        <p:nvSpPr>
          <p:cNvPr id="5" name="Shape 3"/>
          <p:cNvSpPr/>
          <p:nvPr/>
        </p:nvSpPr>
        <p:spPr>
          <a:xfrm>
            <a:off x="4882161" y="1787891"/>
            <a:ext cx="234599" cy="234599"/>
          </a:xfrm>
          <a:prstGeom prst="ellipse">
            <a:avLst/>
          </a:prstGeom>
          <a:solidFill>
            <a:srgbClr val="63BCCA">
              <a:alpha val="90196"/>
            </a:srgbClr>
          </a:solidFill>
          <a:ln/>
        </p:spPr>
      </p:sp>
      <p:sp>
        <p:nvSpPr>
          <p:cNvPr id="6" name="Text 4"/>
          <p:cNvSpPr/>
          <p:nvPr/>
        </p:nvSpPr>
        <p:spPr>
          <a:xfrm>
            <a:off x="4882161" y="1787891"/>
            <a:ext cx="234599" cy="234599"/>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4077702" y="3783235"/>
            <a:ext cx="7381819" cy="1"/>
          </a:xfrm>
          <a:prstGeom prst="line">
            <a:avLst/>
          </a:prstGeom>
          <a:noFill/>
          <a:ln w="28575">
            <a:solidFill>
              <a:srgbClr val="11A9B8"/>
            </a:solidFill>
            <a:prstDash val="sysDot"/>
            <a:headEnd type="none"/>
            <a:tailEnd type="none"/>
          </a:ln>
        </p:spPr>
      </p:sp>
      <p:sp>
        <p:nvSpPr>
          <p:cNvPr id="8" name="Shape 6"/>
          <p:cNvSpPr/>
          <p:nvPr/>
        </p:nvSpPr>
        <p:spPr>
          <a:xfrm>
            <a:off x="10836278" y="5584982"/>
            <a:ext cx="1784558" cy="1784558"/>
          </a:xfrm>
          <a:prstGeom prst="ellipse">
            <a:avLst/>
          </a:prstGeom>
          <a:gradFill flip="none" rotWithShape="1">
            <a:gsLst>
              <a:gs pos="0">
                <a:srgbClr val="72C3CF"/>
              </a:gs>
              <a:gs pos="100000">
                <a:srgbClr val="F6F8FD">
                  <a:alpha val="78000"/>
                </a:srgbClr>
              </a:gs>
            </a:gsLst>
            <a:lin ang="5400000" scaled="1"/>
          </a:gradFill>
          <a:ln/>
        </p:spPr>
      </p:sp>
      <p:sp>
        <p:nvSpPr>
          <p:cNvPr id="9" name="Text 7"/>
          <p:cNvSpPr/>
          <p:nvPr/>
        </p:nvSpPr>
        <p:spPr>
          <a:xfrm>
            <a:off x="10836278" y="5584982"/>
            <a:ext cx="1784558" cy="1784558"/>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2906041" y="4200891"/>
            <a:ext cx="234599" cy="234599"/>
          </a:xfrm>
          <a:prstGeom prst="ellipse">
            <a:avLst/>
          </a:prstGeom>
          <a:solidFill>
            <a:srgbClr val="63BCCA">
              <a:alpha val="90196"/>
            </a:srgbClr>
          </a:solidFill>
          <a:ln/>
        </p:spPr>
      </p:sp>
      <p:sp>
        <p:nvSpPr>
          <p:cNvPr id="11" name="Text 9"/>
          <p:cNvSpPr/>
          <p:nvPr/>
        </p:nvSpPr>
        <p:spPr>
          <a:xfrm>
            <a:off x="2906041" y="4200891"/>
            <a:ext cx="234599" cy="234599"/>
          </a:xfrm>
          <a:prstGeom prst="rect">
            <a:avLst/>
          </a:prstGeom>
          <a:noFill/>
          <a:ln/>
        </p:spPr>
        <p:txBody>
          <a:bodyPr wrap="square" lIns="45720" tIns="91440" rIns="91440" bIns="45720" rtlCol="0" anchor="ctr"/>
          <a:lstStyle/>
          <a:p>
            <a:pPr>
              <a:lnSpc>
                <a:spcPct val="100000"/>
              </a:lnSpc>
            </a:pPr>
            <a:endParaRPr lang="en-US" sz="1600" dirty="0"/>
          </a:p>
        </p:txBody>
      </p:sp>
      <p:pic>
        <p:nvPicPr>
          <p:cNvPr id="12" name="Image 0" descr="https://kimi-img.moonshot.cn/pub/slides/slides_tmpl/image/25-09-28-15:21:37-d3ce408s8jdo4os5dc4g.png"/>
          <p:cNvPicPr>
            <a:picLocks noChangeAspect="1"/>
          </p:cNvPicPr>
          <p:nvPr/>
        </p:nvPicPr>
        <p:blipFill>
          <a:blip r:embed="rId3"/>
          <a:stretch>
            <a:fillRect/>
          </a:stretch>
        </p:blipFill>
        <p:spPr>
          <a:xfrm>
            <a:off x="-1513623" y="-2023880"/>
            <a:ext cx="5655932" cy="5667176"/>
          </a:xfrm>
          <a:prstGeom prst="rect">
            <a:avLst/>
          </a:prstGeom>
        </p:spPr>
      </p:pic>
      <p:sp>
        <p:nvSpPr>
          <p:cNvPr id="13" name="Text 10"/>
          <p:cNvSpPr/>
          <p:nvPr/>
        </p:nvSpPr>
        <p:spPr>
          <a:xfrm>
            <a:off x="5181600" y="1743075"/>
            <a:ext cx="3696335"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Real-Time Monitoring</a:t>
            </a:r>
            <a:endParaRPr lang="en-US" sz="1600" dirty="0"/>
          </a:p>
        </p:txBody>
      </p:sp>
      <p:sp>
        <p:nvSpPr>
          <p:cNvPr id="14" name="Text 11"/>
          <p:cNvSpPr/>
          <p:nvPr/>
        </p:nvSpPr>
        <p:spPr>
          <a:xfrm>
            <a:off x="5181600" y="2082165"/>
            <a:ext cx="6543675" cy="156146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Spotlight real-time fraud monitoring and AML pattern search as prime automation targets. AI can process vast amounts of data to detect anomalies and suspicious behavior, reducing false positives and investigation time.</a:t>
            </a:r>
            <a:endParaRPr lang="en-US" sz="1600" dirty="0"/>
          </a:p>
        </p:txBody>
      </p:sp>
      <p:sp>
        <p:nvSpPr>
          <p:cNvPr id="15" name="Text 12"/>
          <p:cNvSpPr/>
          <p:nvPr/>
        </p:nvSpPr>
        <p:spPr>
          <a:xfrm>
            <a:off x="3140710" y="4148455"/>
            <a:ext cx="4285615"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AI Credit Scoring</a:t>
            </a:r>
            <a:endParaRPr lang="en-US" sz="1600" dirty="0"/>
          </a:p>
        </p:txBody>
      </p:sp>
      <p:sp>
        <p:nvSpPr>
          <p:cNvPr id="16" name="Text 13"/>
          <p:cNvSpPr/>
          <p:nvPr/>
        </p:nvSpPr>
        <p:spPr>
          <a:xfrm>
            <a:off x="3140710" y="4487545"/>
            <a:ext cx="7586345" cy="1561465"/>
          </a:xfrm>
          <a:prstGeom prst="rect">
            <a:avLst/>
          </a:prstGeom>
          <a:noFill/>
          <a:ln/>
        </p:spPr>
        <p:txBody>
          <a:bodyPr wrap="square" lIns="91440" tIns="45720" rIns="91440" bIns="45720" rtlCol="0" anchor="t"/>
          <a:lstStyle/>
          <a:p>
            <a:pPr>
              <a:lnSpc>
                <a:spcPct val="150000"/>
              </a:lnSpc>
            </a:pPr>
            <a:r>
              <a:rPr lang="en-US" sz="1600" dirty="0">
                <a:solidFill>
                  <a:srgbClr val="63BCCA"/>
                </a:solidFill>
                <a:latin typeface="MiSans" pitchFamily="34" charset="0"/>
                <a:ea typeface="MiSans" pitchFamily="34" charset="-122"/>
                <a:cs typeface="MiSans" pitchFamily="34" charset="-120"/>
              </a:rPr>
              <a:t>AI-driven credit scoring engines analyze creditworthiness beyond traditional FICO scores, predicting default risk and optimizing loan terms. This enhances lending decisions and portfolio management.</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Fraud &amp; Credit AI</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02</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1298238" y="720344"/>
            <a:ext cx="893763" cy="893763"/>
          </a:xfrm>
          <a:prstGeom prst="ellipse">
            <a:avLst/>
          </a:prstGeom>
          <a:gradFill flip="none" rotWithShape="1">
            <a:gsLst>
              <a:gs pos="0">
                <a:srgbClr val="D2EFF8"/>
              </a:gs>
              <a:gs pos="100000">
                <a:srgbClr val="72C3CF"/>
              </a:gs>
            </a:gsLst>
            <a:lin ang="5400000" scaled="1"/>
          </a:gradFill>
          <a:ln/>
        </p:spPr>
      </p:sp>
      <p:sp>
        <p:nvSpPr>
          <p:cNvPr id="3" name="Text 1"/>
          <p:cNvSpPr/>
          <p:nvPr/>
        </p:nvSpPr>
        <p:spPr>
          <a:xfrm>
            <a:off x="11298238" y="720344"/>
            <a:ext cx="893763" cy="893763"/>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9420000">
            <a:off x="-624185" y="-1207888"/>
            <a:ext cx="1892602" cy="1816441"/>
          </a:xfrm>
          <a:prstGeom prst="blockArc">
            <a:avLst>
              <a:gd name="adj1" fmla="val 10800000"/>
              <a:gd name="adj2" fmla="val 0"/>
              <a:gd name="adj3" fmla="val 25000"/>
            </a:avLst>
          </a:prstGeom>
          <a:gradFill flip="none" rotWithShape="1">
            <a:gsLst>
              <a:gs pos="0">
                <a:srgbClr val="D2EFF8"/>
              </a:gs>
              <a:gs pos="100000">
                <a:srgbClr val="72C3CF"/>
              </a:gs>
            </a:gsLst>
            <a:lin ang="5400000" scaled="1"/>
          </a:gradFill>
          <a:ln/>
        </p:spPr>
      </p:sp>
      <p:sp>
        <p:nvSpPr>
          <p:cNvPr id="5" name="Text 3"/>
          <p:cNvSpPr/>
          <p:nvPr/>
        </p:nvSpPr>
        <p:spPr>
          <a:xfrm rot="9420000">
            <a:off x="-624185" y="-1207888"/>
            <a:ext cx="1892602" cy="1816441"/>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678860" y="786003"/>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Fraud Detection Tool Stack</a:t>
            </a:r>
            <a:endParaRPr lang="en-US" sz="1600" dirty="0"/>
          </a:p>
        </p:txBody>
      </p:sp>
      <p:sp>
        <p:nvSpPr>
          <p:cNvPr id="7" name="Shape 5"/>
          <p:cNvSpPr/>
          <p:nvPr/>
        </p:nvSpPr>
        <p:spPr>
          <a:xfrm>
            <a:off x="10122535" y="-634619"/>
            <a:ext cx="2069465" cy="2069465"/>
          </a:xfrm>
          <a:prstGeom prst="ellipse">
            <a:avLst/>
          </a:prstGeom>
          <a:gradFill flip="none" rotWithShape="1">
            <a:gsLst>
              <a:gs pos="0">
                <a:srgbClr val="A8EAE4">
                  <a:alpha val="42000"/>
                </a:srgbClr>
              </a:gs>
              <a:gs pos="100000">
                <a:srgbClr val="E4F3F7"/>
              </a:gs>
            </a:gsLst>
            <a:lin ang="5400000" scaled="1"/>
          </a:gradFill>
          <a:ln/>
        </p:spPr>
      </p:sp>
      <p:sp>
        <p:nvSpPr>
          <p:cNvPr id="8" name="Text 6"/>
          <p:cNvSpPr/>
          <p:nvPr/>
        </p:nvSpPr>
        <p:spPr>
          <a:xfrm>
            <a:off x="10122535" y="-63461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759460" y="4941570"/>
            <a:ext cx="2411730" cy="2411730"/>
          </a:xfrm>
          <a:prstGeom prst="ellipse">
            <a:avLst/>
          </a:prstGeom>
          <a:gradFill flip="none" rotWithShape="1">
            <a:gsLst>
              <a:gs pos="0">
                <a:srgbClr val="A8EAE4">
                  <a:alpha val="42000"/>
                </a:srgbClr>
              </a:gs>
              <a:gs pos="100000">
                <a:srgbClr val="E4F3F7"/>
              </a:gs>
            </a:gsLst>
            <a:lin ang="5400000" scaled="1"/>
          </a:gradFill>
          <a:ln/>
        </p:spPr>
      </p:sp>
      <p:sp>
        <p:nvSpPr>
          <p:cNvPr id="10" name="Text 8"/>
          <p:cNvSpPr/>
          <p:nvPr/>
        </p:nvSpPr>
        <p:spPr>
          <a:xfrm>
            <a:off x="-759460" y="4941570"/>
            <a:ext cx="2411730" cy="241173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855063" y="739688"/>
            <a:ext cx="10481919" cy="1"/>
          </a:xfrm>
          <a:prstGeom prst="line">
            <a:avLst/>
          </a:prstGeom>
          <a:noFill/>
          <a:ln w="28575">
            <a:solidFill>
              <a:srgbClr val="11A9B8"/>
            </a:solidFill>
            <a:prstDash val="solid"/>
            <a:headEnd type="none"/>
            <a:tailEnd type="none"/>
          </a:ln>
        </p:spPr>
      </p:sp>
      <p:sp>
        <p:nvSpPr>
          <p:cNvPr id="12" name="Shape 10"/>
          <p:cNvSpPr/>
          <p:nvPr/>
        </p:nvSpPr>
        <p:spPr>
          <a:xfrm>
            <a:off x="4824413" y="2085699"/>
            <a:ext cx="1158161" cy="1158161"/>
          </a:xfrm>
          <a:prstGeom prst="ellipse">
            <a:avLst/>
          </a:prstGeom>
          <a:gradFill flip="none" rotWithShape="1">
            <a:gsLst>
              <a:gs pos="0">
                <a:srgbClr val="D2EFF8"/>
              </a:gs>
              <a:gs pos="86000">
                <a:srgbClr val="72C3CF"/>
              </a:gs>
              <a:gs pos="100000">
                <a:srgbClr val="72C3CF"/>
              </a:gs>
            </a:gsLst>
            <a:lin ang="5400000" scaled="1"/>
          </a:gradFill>
          <a:ln/>
        </p:spPr>
      </p:sp>
      <p:sp>
        <p:nvSpPr>
          <p:cNvPr id="13" name="Text 11"/>
          <p:cNvSpPr/>
          <p:nvPr/>
        </p:nvSpPr>
        <p:spPr>
          <a:xfrm>
            <a:off x="4824413" y="2085699"/>
            <a:ext cx="1158161" cy="1158161"/>
          </a:xfrm>
          <a:prstGeom prst="rect">
            <a:avLst/>
          </a:prstGeom>
          <a:noFill/>
          <a:ln/>
        </p:spPr>
        <p:txBody>
          <a:bodyPr wrap="square" lIns="45720" tIns="91440" rIns="91440" bIns="45720" rtlCol="0" anchor="ctr"/>
          <a:lstStyle/>
          <a:p>
            <a:pPr algn="ctr">
              <a:lnSpc>
                <a:spcPct val="100000"/>
              </a:lnSpc>
            </a:pPr>
            <a:r>
              <a:rPr lang="en-US" sz="3600" b="1" dirty="0">
                <a:solidFill>
                  <a:srgbClr val="FFFFFF"/>
                </a:solidFill>
                <a:latin typeface="MiSans" pitchFamily="34" charset="0"/>
                <a:ea typeface="MiSans" pitchFamily="34" charset="-122"/>
                <a:cs typeface="MiSans" pitchFamily="34" charset="-120"/>
              </a:rPr>
              <a:t>01</a:t>
            </a:r>
            <a:endParaRPr lang="en-US" sz="1600" dirty="0"/>
          </a:p>
        </p:txBody>
      </p:sp>
      <p:sp>
        <p:nvSpPr>
          <p:cNvPr id="14" name="Text 12"/>
          <p:cNvSpPr/>
          <p:nvPr/>
        </p:nvSpPr>
        <p:spPr>
          <a:xfrm>
            <a:off x="1495822" y="2085737"/>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Real-Time Anomaly Detection</a:t>
            </a:r>
            <a:endParaRPr lang="en-US" sz="1600" dirty="0"/>
          </a:p>
        </p:txBody>
      </p:sp>
      <p:sp>
        <p:nvSpPr>
          <p:cNvPr id="15" name="Text 13"/>
          <p:cNvSpPr/>
          <p:nvPr/>
        </p:nvSpPr>
        <p:spPr>
          <a:xfrm>
            <a:off x="526415" y="2443877"/>
            <a:ext cx="4297998" cy="1206183"/>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Map Darktrace, SAS Fraud Framework, FICO Falcon, and Featurespace ARIC to the fraud row. These tools ingest transaction streams to spot anomalies in real time, reducing false positives and investigation time.</a:t>
            </a:r>
            <a:endParaRPr lang="en-US" sz="1600" dirty="0"/>
          </a:p>
        </p:txBody>
      </p:sp>
      <p:sp>
        <p:nvSpPr>
          <p:cNvPr id="16" name="Shape 14"/>
          <p:cNvSpPr/>
          <p:nvPr/>
        </p:nvSpPr>
        <p:spPr>
          <a:xfrm>
            <a:off x="6111578" y="2085639"/>
            <a:ext cx="1158161" cy="1158161"/>
          </a:xfrm>
          <a:prstGeom prst="ellipse">
            <a:avLst/>
          </a:prstGeom>
          <a:gradFill flip="none" rotWithShape="1">
            <a:gsLst>
              <a:gs pos="0">
                <a:srgbClr val="D2EFF8"/>
              </a:gs>
              <a:gs pos="86000">
                <a:srgbClr val="72C3CF"/>
              </a:gs>
              <a:gs pos="100000">
                <a:srgbClr val="72C3CF"/>
              </a:gs>
            </a:gsLst>
            <a:lin ang="5400000" scaled="1"/>
          </a:gradFill>
          <a:ln/>
        </p:spPr>
      </p:sp>
      <p:sp>
        <p:nvSpPr>
          <p:cNvPr id="17" name="Text 15"/>
          <p:cNvSpPr/>
          <p:nvPr/>
        </p:nvSpPr>
        <p:spPr>
          <a:xfrm>
            <a:off x="6111578" y="2085639"/>
            <a:ext cx="1158161" cy="1158161"/>
          </a:xfrm>
          <a:prstGeom prst="rect">
            <a:avLst/>
          </a:prstGeom>
          <a:noFill/>
          <a:ln/>
        </p:spPr>
        <p:txBody>
          <a:bodyPr wrap="square" lIns="45720" tIns="91440" rIns="91440" bIns="45720" rtlCol="0" anchor="ctr"/>
          <a:lstStyle/>
          <a:p>
            <a:pPr algn="ctr">
              <a:lnSpc>
                <a:spcPct val="100000"/>
              </a:lnSpc>
            </a:pPr>
            <a:r>
              <a:rPr lang="en-US" sz="3600" b="1" dirty="0">
                <a:solidFill>
                  <a:srgbClr val="FFFFFF"/>
                </a:solidFill>
                <a:latin typeface="MiSans" pitchFamily="34" charset="0"/>
                <a:ea typeface="MiSans" pitchFamily="34" charset="-122"/>
                <a:cs typeface="MiSans" pitchFamily="34" charset="-120"/>
              </a:rPr>
              <a:t>02</a:t>
            </a:r>
            <a:endParaRPr lang="en-US" sz="1600" dirty="0"/>
          </a:p>
        </p:txBody>
      </p:sp>
      <p:sp>
        <p:nvSpPr>
          <p:cNvPr id="18" name="Text 16"/>
          <p:cNvSpPr/>
          <p:nvPr/>
        </p:nvSpPr>
        <p:spPr>
          <a:xfrm>
            <a:off x="7302341" y="2085677"/>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Network Analysis</a:t>
            </a:r>
            <a:endParaRPr lang="en-US" sz="1600" dirty="0"/>
          </a:p>
        </p:txBody>
      </p:sp>
      <p:sp>
        <p:nvSpPr>
          <p:cNvPr id="19" name="Text 17"/>
          <p:cNvSpPr/>
          <p:nvPr/>
        </p:nvSpPr>
        <p:spPr>
          <a:xfrm>
            <a:off x="7302341" y="2443817"/>
            <a:ext cx="4297998" cy="1206183"/>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These tools also perform network analysis to detect suspicious behavior patterns, such as unusual transaction networks, which can indicate potential money laundering or fraud.</a:t>
            </a:r>
            <a:endParaRPr lang="en-US" sz="1600" dirty="0"/>
          </a:p>
        </p:txBody>
      </p:sp>
      <p:sp>
        <p:nvSpPr>
          <p:cNvPr id="20" name="Shape 18"/>
          <p:cNvSpPr/>
          <p:nvPr/>
        </p:nvSpPr>
        <p:spPr>
          <a:xfrm>
            <a:off x="4856996" y="3901837"/>
            <a:ext cx="1158161" cy="1158161"/>
          </a:xfrm>
          <a:prstGeom prst="ellipse">
            <a:avLst/>
          </a:prstGeom>
          <a:gradFill flip="none" rotWithShape="1">
            <a:gsLst>
              <a:gs pos="0">
                <a:srgbClr val="D2EFF8"/>
              </a:gs>
              <a:gs pos="86000">
                <a:srgbClr val="72C3CF"/>
              </a:gs>
              <a:gs pos="100000">
                <a:srgbClr val="72C3CF"/>
              </a:gs>
            </a:gsLst>
            <a:lin ang="5400000" scaled="1"/>
          </a:gradFill>
          <a:ln/>
        </p:spPr>
      </p:sp>
      <p:sp>
        <p:nvSpPr>
          <p:cNvPr id="21" name="Text 19"/>
          <p:cNvSpPr/>
          <p:nvPr/>
        </p:nvSpPr>
        <p:spPr>
          <a:xfrm>
            <a:off x="4856996" y="3901837"/>
            <a:ext cx="1158161" cy="1158161"/>
          </a:xfrm>
          <a:prstGeom prst="rect">
            <a:avLst/>
          </a:prstGeom>
          <a:noFill/>
          <a:ln/>
        </p:spPr>
        <p:txBody>
          <a:bodyPr wrap="square" lIns="45720" tIns="91440" rIns="91440" bIns="45720" rtlCol="0" anchor="ctr"/>
          <a:lstStyle/>
          <a:p>
            <a:pPr algn="ctr">
              <a:lnSpc>
                <a:spcPct val="100000"/>
              </a:lnSpc>
            </a:pPr>
            <a:r>
              <a:rPr lang="en-US" sz="3600" b="1" dirty="0">
                <a:solidFill>
                  <a:srgbClr val="FFFFFF"/>
                </a:solidFill>
                <a:latin typeface="MiSans" pitchFamily="34" charset="0"/>
                <a:ea typeface="MiSans" pitchFamily="34" charset="-122"/>
                <a:cs typeface="MiSans" pitchFamily="34" charset="-120"/>
              </a:rPr>
              <a:t>03</a:t>
            </a:r>
            <a:endParaRPr lang="en-US" sz="1600" dirty="0"/>
          </a:p>
        </p:txBody>
      </p:sp>
      <p:sp>
        <p:nvSpPr>
          <p:cNvPr id="22" name="Text 20"/>
          <p:cNvSpPr/>
          <p:nvPr/>
        </p:nvSpPr>
        <p:spPr>
          <a:xfrm>
            <a:off x="1528405" y="3901874"/>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Reduction in False Positives</a:t>
            </a:r>
            <a:endParaRPr lang="en-US" sz="1600" dirty="0"/>
          </a:p>
        </p:txBody>
      </p:sp>
      <p:sp>
        <p:nvSpPr>
          <p:cNvPr id="23" name="Text 21"/>
          <p:cNvSpPr/>
          <p:nvPr/>
        </p:nvSpPr>
        <p:spPr>
          <a:xfrm>
            <a:off x="558998" y="4260014"/>
            <a:ext cx="4297998" cy="1206183"/>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By leveraging advanced analytics, these AI tools significantly reduce the number of false positives in fraud alerts, allowing analysts to focus on genuine threats.</a:t>
            </a:r>
            <a:endParaRPr lang="en-US" sz="1600" dirty="0"/>
          </a:p>
        </p:txBody>
      </p:sp>
      <p:sp>
        <p:nvSpPr>
          <p:cNvPr id="24" name="Shape 22"/>
          <p:cNvSpPr/>
          <p:nvPr/>
        </p:nvSpPr>
        <p:spPr>
          <a:xfrm>
            <a:off x="6111478" y="3901777"/>
            <a:ext cx="1158161" cy="1158161"/>
          </a:xfrm>
          <a:prstGeom prst="ellipse">
            <a:avLst/>
          </a:prstGeom>
          <a:gradFill flip="none" rotWithShape="1">
            <a:gsLst>
              <a:gs pos="0">
                <a:srgbClr val="D2EFF8"/>
              </a:gs>
              <a:gs pos="86000">
                <a:srgbClr val="72C3CF"/>
              </a:gs>
              <a:gs pos="100000">
                <a:srgbClr val="72C3CF"/>
              </a:gs>
            </a:gsLst>
            <a:lin ang="5400000" scaled="1"/>
          </a:gradFill>
          <a:ln/>
        </p:spPr>
      </p:sp>
      <p:sp>
        <p:nvSpPr>
          <p:cNvPr id="25" name="Text 23"/>
          <p:cNvSpPr/>
          <p:nvPr/>
        </p:nvSpPr>
        <p:spPr>
          <a:xfrm>
            <a:off x="6111478" y="3901777"/>
            <a:ext cx="1158161" cy="1158161"/>
          </a:xfrm>
          <a:prstGeom prst="rect">
            <a:avLst/>
          </a:prstGeom>
          <a:noFill/>
          <a:ln/>
        </p:spPr>
        <p:txBody>
          <a:bodyPr wrap="square" lIns="45720" tIns="91440" rIns="91440" bIns="45720" rtlCol="0" anchor="ctr"/>
          <a:lstStyle/>
          <a:p>
            <a:pPr algn="ctr">
              <a:lnSpc>
                <a:spcPct val="100000"/>
              </a:lnSpc>
            </a:pPr>
            <a:r>
              <a:rPr lang="en-US" sz="3600" b="1" dirty="0">
                <a:solidFill>
                  <a:srgbClr val="FFFFFF"/>
                </a:solidFill>
                <a:latin typeface="MiSans" pitchFamily="34" charset="0"/>
                <a:ea typeface="MiSans" pitchFamily="34" charset="-122"/>
                <a:cs typeface="MiSans" pitchFamily="34" charset="-120"/>
              </a:rPr>
              <a:t>04</a:t>
            </a:r>
            <a:endParaRPr lang="en-US" sz="1600" dirty="0"/>
          </a:p>
        </p:txBody>
      </p:sp>
      <p:sp>
        <p:nvSpPr>
          <p:cNvPr id="26" name="Text 24"/>
          <p:cNvSpPr/>
          <p:nvPr/>
        </p:nvSpPr>
        <p:spPr>
          <a:xfrm>
            <a:off x="7302241" y="3901815"/>
            <a:ext cx="3582670" cy="339090"/>
          </a:xfrm>
          <a:prstGeom prst="rect">
            <a:avLst/>
          </a:prstGeom>
          <a:noFill/>
          <a:ln/>
        </p:spPr>
        <p:txBody>
          <a:bodyPr wrap="square" lIns="91440" tIns="45720" rIns="91440" bIns="45720" rtlCol="0" anchor="t"/>
          <a:lstStyle/>
          <a:p>
            <a:pPr>
              <a:lnSpc>
                <a:spcPct val="100000"/>
              </a:lnSpc>
            </a:pPr>
            <a:r>
              <a:rPr lang="en-US" sz="1800" dirty="0">
                <a:solidFill>
                  <a:srgbClr val="63BCCA"/>
                </a:solidFill>
                <a:latin typeface="MiSans" pitchFamily="34" charset="0"/>
                <a:ea typeface="MiSans" pitchFamily="34" charset="-122"/>
                <a:cs typeface="MiSans" pitchFamily="34" charset="-120"/>
              </a:rPr>
              <a:t>Human Sign-Off Required</a:t>
            </a:r>
            <a:endParaRPr lang="en-US" sz="1600" dirty="0"/>
          </a:p>
        </p:txBody>
      </p:sp>
      <p:sp>
        <p:nvSpPr>
          <p:cNvPr id="27" name="Text 25"/>
          <p:cNvSpPr/>
          <p:nvPr/>
        </p:nvSpPr>
        <p:spPr>
          <a:xfrm>
            <a:off x="7302241" y="4259955"/>
            <a:ext cx="4297998" cy="1206183"/>
          </a:xfrm>
          <a:prstGeom prst="rect">
            <a:avLst/>
          </a:prstGeom>
          <a:noFill/>
          <a:ln/>
        </p:spPr>
        <p:txBody>
          <a:bodyPr wrap="square" lIns="91440" tIns="45720" rIns="91440" bIns="45720" rtlCol="0" anchor="t"/>
          <a:lstStyle/>
          <a:p>
            <a:pPr>
              <a:lnSpc>
                <a:spcPct val="100000"/>
              </a:lnSpc>
            </a:pPr>
            <a:r>
              <a:rPr lang="en-US" sz="1400" dirty="0">
                <a:solidFill>
                  <a:srgbClr val="404040"/>
                </a:solidFill>
                <a:latin typeface="MiSans" pitchFamily="34" charset="0"/>
                <a:ea typeface="MiSans" pitchFamily="34" charset="-122"/>
                <a:cs typeface="MiSans" pitchFamily="34" charset="-120"/>
              </a:rPr>
              <a:t>Despite AI's capabilities, human sign-off remains essential for freeze or escalation decisions, ensuring that critical actions are reviewed by experts.</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9-28-15:21:05-d3ce3o8s8jdo4os5dbs0.jpg"/>
          <p:cNvPicPr>
            <a:picLocks noChangeAspect="1"/>
          </p:cNvPicPr>
          <p:nvPr/>
        </p:nvPicPr>
        <p:blipFill>
          <a:blip r:embed="rId3"/>
          <a:srcRect l="12585" r="42927"/>
          <a:stretch/>
        </p:blipFill>
        <p:spPr>
          <a:xfrm>
            <a:off x="0" y="0"/>
            <a:ext cx="5755164" cy="6857955"/>
          </a:xfrm>
          <a:prstGeom prst="rect">
            <a:avLst/>
          </a:prstGeom>
        </p:spPr>
      </p:pic>
      <p:sp>
        <p:nvSpPr>
          <p:cNvPr id="3" name="Shape 0"/>
          <p:cNvSpPr/>
          <p:nvPr/>
        </p:nvSpPr>
        <p:spPr>
          <a:xfrm>
            <a:off x="-1971004" y="4210195"/>
            <a:ext cx="4401540" cy="4401540"/>
          </a:xfrm>
          <a:prstGeom prst="donut">
            <a:avLst>
              <a:gd name="adj" fmla="val 25000"/>
            </a:avLst>
          </a:prstGeom>
          <a:gradFill flip="none" rotWithShape="1">
            <a:gsLst>
              <a:gs pos="0">
                <a:srgbClr val="63BCCA"/>
              </a:gs>
              <a:gs pos="100000">
                <a:srgbClr val="F6F8FD">
                  <a:alpha val="0"/>
                </a:srgbClr>
              </a:gs>
            </a:gsLst>
            <a:lin ang="5400000" scaled="1"/>
          </a:gradFill>
          <a:ln/>
        </p:spPr>
      </p:sp>
      <p:sp>
        <p:nvSpPr>
          <p:cNvPr id="4" name="Text 1"/>
          <p:cNvSpPr/>
          <p:nvPr/>
        </p:nvSpPr>
        <p:spPr>
          <a:xfrm>
            <a:off x="-1971004" y="4210195"/>
            <a:ext cx="4401540" cy="4401540"/>
          </a:xfrm>
          <a:prstGeom prst="rect">
            <a:avLst/>
          </a:prstGeom>
          <a:noFill/>
          <a:ln/>
        </p:spPr>
        <p:txBody>
          <a:bodyPr wrap="square" lIns="45720" tIns="91440" rIns="91440" bIns="45720" rtlCol="0" anchor="ctr"/>
          <a:lstStyle/>
          <a:p>
            <a:pPr>
              <a:lnSpc>
                <a:spcPct val="100000"/>
              </a:lnSpc>
            </a:pPr>
            <a:endParaRPr lang="en-US" sz="1600" dirty="0"/>
          </a:p>
        </p:txBody>
      </p:sp>
      <p:sp>
        <p:nvSpPr>
          <p:cNvPr id="5" name="Text 2"/>
          <p:cNvSpPr/>
          <p:nvPr/>
        </p:nvSpPr>
        <p:spPr>
          <a:xfrm>
            <a:off x="6805416" y="1330784"/>
            <a:ext cx="10418445" cy="429617"/>
          </a:xfrm>
          <a:prstGeom prst="rect">
            <a:avLst/>
          </a:prstGeom>
          <a:noFill/>
          <a:ln/>
        </p:spPr>
        <p:txBody>
          <a:bodyPr wrap="square" lIns="91440" tIns="45720" rIns="91440" bIns="45720" rtlCol="0" anchor="t">
            <a:spAutoFit/>
          </a:bodyPr>
          <a:lstStyle/>
          <a:p>
            <a:pPr>
              <a:lnSpc>
                <a:spcPct val="100000"/>
              </a:lnSpc>
            </a:pPr>
            <a:r>
              <a:rPr lang="en-US" sz="2800" dirty="0">
                <a:solidFill>
                  <a:srgbClr val="63BCCA"/>
                </a:solidFill>
                <a:latin typeface="MiSans" pitchFamily="34" charset="0"/>
                <a:ea typeface="MiSans" pitchFamily="34" charset="-122"/>
                <a:cs typeface="MiSans" pitchFamily="34" charset="-120"/>
              </a:rPr>
              <a:t>Credit Scoring Engines</a:t>
            </a:r>
            <a:endParaRPr lang="en-US" sz="1600" dirty="0"/>
          </a:p>
        </p:txBody>
      </p:sp>
      <p:sp>
        <p:nvSpPr>
          <p:cNvPr id="6" name="Shape 3"/>
          <p:cNvSpPr/>
          <p:nvPr/>
        </p:nvSpPr>
        <p:spPr>
          <a:xfrm rot="14460000">
            <a:off x="1947903" y="6174524"/>
            <a:ext cx="1159682" cy="1159682"/>
          </a:xfrm>
          <a:prstGeom prst="ellipse">
            <a:avLst/>
          </a:prstGeom>
          <a:gradFill flip="none" rotWithShape="1">
            <a:gsLst>
              <a:gs pos="0">
                <a:srgbClr val="F6F8FD">
                  <a:alpha val="0"/>
                </a:srgbClr>
              </a:gs>
              <a:gs pos="100000">
                <a:srgbClr val="63BCCA"/>
              </a:gs>
            </a:gsLst>
            <a:lin ang="5400000" scaled="1"/>
          </a:gradFill>
          <a:ln/>
        </p:spPr>
      </p:sp>
      <p:sp>
        <p:nvSpPr>
          <p:cNvPr id="7" name="Text 4"/>
          <p:cNvSpPr/>
          <p:nvPr/>
        </p:nvSpPr>
        <p:spPr>
          <a:xfrm rot="14460000">
            <a:off x="1947903" y="6174524"/>
            <a:ext cx="1159682" cy="1159682"/>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a:off x="11434795" y="-402302"/>
            <a:ext cx="1159682" cy="1159682"/>
          </a:xfrm>
          <a:prstGeom prst="ellipse">
            <a:avLst/>
          </a:prstGeom>
          <a:gradFill flip="none" rotWithShape="1">
            <a:gsLst>
              <a:gs pos="0">
                <a:srgbClr val="F6F8FD">
                  <a:alpha val="0"/>
                </a:srgbClr>
              </a:gs>
              <a:gs pos="100000">
                <a:srgbClr val="63BCCA"/>
              </a:gs>
            </a:gsLst>
            <a:lin ang="5400000" scaled="1"/>
          </a:gradFill>
          <a:ln/>
        </p:spPr>
      </p:sp>
      <p:sp>
        <p:nvSpPr>
          <p:cNvPr id="9" name="Text 6"/>
          <p:cNvSpPr/>
          <p:nvPr/>
        </p:nvSpPr>
        <p:spPr>
          <a:xfrm>
            <a:off x="11434795" y="-402302"/>
            <a:ext cx="1159682" cy="1159682"/>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7"/>
          <p:cNvSpPr/>
          <p:nvPr/>
        </p:nvSpPr>
        <p:spPr>
          <a:xfrm>
            <a:off x="6805416" y="2537443"/>
            <a:ext cx="10418445" cy="368300"/>
          </a:xfrm>
          <a:prstGeom prst="rect">
            <a:avLst/>
          </a:prstGeom>
          <a:noFill/>
          <a:ln/>
        </p:spPr>
        <p:txBody>
          <a:bodyPr wrap="square" lIns="91440" tIns="45720" rIns="91440" bIns="45720" rtlCol="0" anchor="t">
            <a:spAutoFit/>
          </a:bodyPr>
          <a:lstStyle/>
          <a:p>
            <a:pPr>
              <a:lnSpc>
                <a:spcPct val="100000"/>
              </a:lnSpc>
            </a:pPr>
            <a:r>
              <a:rPr lang="en-US" sz="2400" dirty="0">
                <a:solidFill>
                  <a:srgbClr val="63BCCA"/>
                </a:solidFill>
                <a:latin typeface="MiSans" pitchFamily="34" charset="0"/>
                <a:ea typeface="MiSans" pitchFamily="34" charset="-122"/>
                <a:cs typeface="MiSans" pitchFamily="34" charset="-120"/>
              </a:rPr>
              <a:t>Predictive Default Scoring</a:t>
            </a:r>
            <a:endParaRPr lang="en-US" sz="1600" dirty="0"/>
          </a:p>
        </p:txBody>
      </p:sp>
      <p:sp>
        <p:nvSpPr>
          <p:cNvPr id="11" name="Text 8"/>
          <p:cNvSpPr/>
          <p:nvPr/>
        </p:nvSpPr>
        <p:spPr>
          <a:xfrm>
            <a:off x="6805295" y="3032760"/>
            <a:ext cx="4349750" cy="3118485"/>
          </a:xfrm>
          <a:prstGeom prst="rect">
            <a:avLst/>
          </a:prstGeom>
          <a:noFill/>
          <a:ln/>
        </p:spPr>
        <p:txBody>
          <a:bodyPr wrap="square" lIns="91440" tIns="45720" rIns="91440" bIns="45720" rtlCol="0" anchor="t"/>
          <a:lstStyle/>
          <a:p>
            <a:pPr>
              <a:lnSpc>
                <a:spcPct val="200000"/>
              </a:lnSpc>
            </a:pPr>
            <a:r>
              <a:rPr lang="en-US" sz="1600" dirty="0">
                <a:solidFill>
                  <a:srgbClr val="63BCCA"/>
                </a:solidFill>
                <a:latin typeface="MiSans" pitchFamily="34" charset="0"/>
                <a:ea typeface="MiSans" pitchFamily="34" charset="-122"/>
                <a:cs typeface="MiSans" pitchFamily="34" charset="-120"/>
              </a:rPr>
              <a:t>Align Zest AI, Upstart, Experian AI, and FICO Analytics with high-potential credit tasks. These tools predict default risk, optimize loan terms, and include alternative data to enhance credit scoring accuracy.</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2628900" y="1594632"/>
            <a:ext cx="5962650" cy="5962650"/>
          </a:xfrm>
          <a:prstGeom prst="donut">
            <a:avLst>
              <a:gd name="adj" fmla="val 25000"/>
            </a:avLst>
          </a:prstGeom>
          <a:gradFill flip="none" rotWithShape="1">
            <a:gsLst>
              <a:gs pos="0">
                <a:srgbClr val="F6F8FD">
                  <a:alpha val="0"/>
                </a:srgbClr>
              </a:gs>
              <a:gs pos="100000">
                <a:srgbClr val="90D0DF"/>
              </a:gs>
            </a:gsLst>
            <a:lin ang="5400000" scaled="1"/>
          </a:gradFill>
          <a:ln/>
        </p:spPr>
      </p:sp>
      <p:sp>
        <p:nvSpPr>
          <p:cNvPr id="3" name="Text 1"/>
          <p:cNvSpPr/>
          <p:nvPr/>
        </p:nvSpPr>
        <p:spPr>
          <a:xfrm>
            <a:off x="-2628900" y="1594632"/>
            <a:ext cx="5962650" cy="596265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17160000">
            <a:off x="1818005" y="6063762"/>
            <a:ext cx="1478915" cy="1478915"/>
          </a:xfrm>
          <a:prstGeom prst="ellipse">
            <a:avLst/>
          </a:prstGeom>
          <a:gradFill flip="none" rotWithShape="1">
            <a:gsLst>
              <a:gs pos="0">
                <a:srgbClr val="F6F8FD">
                  <a:alpha val="0"/>
                </a:srgbClr>
              </a:gs>
              <a:gs pos="100000">
                <a:srgbClr val="90D0DF"/>
              </a:gs>
            </a:gsLst>
            <a:lin ang="5400000" scaled="1"/>
          </a:gradFill>
          <a:ln/>
        </p:spPr>
      </p:sp>
      <p:sp>
        <p:nvSpPr>
          <p:cNvPr id="5" name="Text 3"/>
          <p:cNvSpPr/>
          <p:nvPr/>
        </p:nvSpPr>
        <p:spPr>
          <a:xfrm rot="17160000">
            <a:off x="1818005" y="6063762"/>
            <a:ext cx="1478915" cy="1478915"/>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a:off x="9130626" y="-877423"/>
            <a:ext cx="4990465" cy="4990465"/>
          </a:xfrm>
          <a:prstGeom prst="ellipse">
            <a:avLst/>
          </a:prstGeom>
          <a:gradFill flip="none" rotWithShape="1">
            <a:gsLst>
              <a:gs pos="0">
                <a:srgbClr val="F6F8FD">
                  <a:alpha val="0"/>
                </a:srgbClr>
              </a:gs>
              <a:gs pos="100000">
                <a:srgbClr val="90D0DF"/>
              </a:gs>
            </a:gsLst>
            <a:lin ang="5400000" scaled="1"/>
          </a:gradFill>
          <a:ln/>
        </p:spPr>
      </p:sp>
      <p:sp>
        <p:nvSpPr>
          <p:cNvPr id="7" name="Text 5"/>
          <p:cNvSpPr/>
          <p:nvPr/>
        </p:nvSpPr>
        <p:spPr>
          <a:xfrm>
            <a:off x="9130626" y="-877423"/>
            <a:ext cx="4990465" cy="4990465"/>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a:off x="10584815" y="5888502"/>
            <a:ext cx="2082165" cy="2082165"/>
          </a:xfrm>
          <a:prstGeom prst="blockArc">
            <a:avLst>
              <a:gd name="adj1" fmla="val 10800000"/>
              <a:gd name="adj2" fmla="val 0"/>
              <a:gd name="adj3" fmla="val 25000"/>
            </a:avLst>
          </a:prstGeom>
          <a:gradFill flip="none" rotWithShape="1">
            <a:gsLst>
              <a:gs pos="0">
                <a:srgbClr val="90D0DF"/>
              </a:gs>
              <a:gs pos="4000">
                <a:srgbClr val="90D0DF"/>
              </a:gs>
              <a:gs pos="100000">
                <a:srgbClr val="F6F8FD">
                  <a:alpha val="0"/>
                </a:srgbClr>
              </a:gs>
            </a:gsLst>
            <a:lin ang="5400000" scaled="1"/>
          </a:gradFill>
          <a:ln/>
        </p:spPr>
      </p:sp>
      <p:sp>
        <p:nvSpPr>
          <p:cNvPr id="9" name="Text 7"/>
          <p:cNvSpPr/>
          <p:nvPr/>
        </p:nvSpPr>
        <p:spPr>
          <a:xfrm>
            <a:off x="10584815" y="5888502"/>
            <a:ext cx="2082165" cy="2082165"/>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2942702" y="3868507"/>
            <a:ext cx="6653306" cy="960815"/>
          </a:xfrm>
          <a:prstGeom prst="rect">
            <a:avLst/>
          </a:prstGeom>
          <a:noFill/>
          <a:ln/>
        </p:spPr>
        <p:txBody>
          <a:bodyPr wrap="square" lIns="91440" tIns="45720" rIns="91440" bIns="45720" rtlCol="0" anchor="t"/>
          <a:lstStyle/>
          <a:p>
            <a:pPr algn="ctr">
              <a:lnSpc>
                <a:spcPct val="100000"/>
              </a:lnSpc>
            </a:pPr>
            <a:r>
              <a:rPr lang="en-US" sz="3600" dirty="0">
                <a:solidFill>
                  <a:srgbClr val="63BCCA"/>
                </a:solidFill>
                <a:latin typeface="MiSans" pitchFamily="34" charset="0"/>
                <a:ea typeface="MiSans" pitchFamily="34" charset="-122"/>
                <a:cs typeface="MiSans" pitchFamily="34" charset="-120"/>
              </a:rPr>
              <a:t>Trading &amp; Service Bots</a:t>
            </a:r>
            <a:endParaRPr lang="en-US" sz="1600" dirty="0"/>
          </a:p>
        </p:txBody>
      </p:sp>
      <p:sp>
        <p:nvSpPr>
          <p:cNvPr id="11" name="Shape 9"/>
          <p:cNvSpPr/>
          <p:nvPr/>
        </p:nvSpPr>
        <p:spPr>
          <a:xfrm>
            <a:off x="5361668" y="1594675"/>
            <a:ext cx="1815374" cy="1815374"/>
          </a:xfrm>
          <a:prstGeom prst="ellipse">
            <a:avLst/>
          </a:prstGeom>
          <a:gradFill flip="none" rotWithShape="1">
            <a:gsLst>
              <a:gs pos="0">
                <a:srgbClr val="90D0DF"/>
              </a:gs>
              <a:gs pos="12000">
                <a:srgbClr val="90D0DF"/>
              </a:gs>
              <a:gs pos="100000">
                <a:srgbClr val="F6F8FD">
                  <a:alpha val="0"/>
                </a:srgbClr>
              </a:gs>
            </a:gsLst>
            <a:lin ang="5400000" scaled="1"/>
          </a:gradFill>
          <a:ln/>
        </p:spPr>
      </p:sp>
      <p:sp>
        <p:nvSpPr>
          <p:cNvPr id="12" name="Text 10"/>
          <p:cNvSpPr/>
          <p:nvPr/>
        </p:nvSpPr>
        <p:spPr>
          <a:xfrm>
            <a:off x="5361668" y="1594675"/>
            <a:ext cx="1815374" cy="1815374"/>
          </a:xfrm>
          <a:prstGeom prst="rect">
            <a:avLst/>
          </a:prstGeom>
          <a:noFill/>
          <a:ln/>
        </p:spPr>
        <p:txBody>
          <a:bodyPr wrap="square" lIns="45720" tIns="91440" rIns="91440" bIns="45720" rtlCol="0" anchor="ctr"/>
          <a:lstStyle/>
          <a:p>
            <a:pPr algn="ctr">
              <a:lnSpc>
                <a:spcPct val="100000"/>
              </a:lnSpc>
            </a:pPr>
            <a:r>
              <a:rPr lang="en-US" sz="6600" dirty="0">
                <a:solidFill>
                  <a:srgbClr val="FFFFFF"/>
                </a:solidFill>
                <a:latin typeface="MiSans" pitchFamily="34" charset="0"/>
                <a:ea typeface="MiSans" pitchFamily="34" charset="-122"/>
                <a:cs typeface="MiSans" pitchFamily="34" charset="-120"/>
              </a:rPr>
              <a:t>03</a:t>
            </a:r>
            <a:endParaRPr lang="en-US" sz="1600" dirty="0"/>
          </a:p>
        </p:txBody>
      </p:sp>
      <p:sp>
        <p:nvSpPr>
          <p:cNvPr id="13" name="Shape 11"/>
          <p:cNvSpPr/>
          <p:nvPr/>
        </p:nvSpPr>
        <p:spPr>
          <a:xfrm>
            <a:off x="8693785" y="-474789"/>
            <a:ext cx="2069465" cy="2069465"/>
          </a:xfrm>
          <a:prstGeom prst="ellipse">
            <a:avLst/>
          </a:prstGeom>
          <a:gradFill flip="none" rotWithShape="1">
            <a:gsLst>
              <a:gs pos="0">
                <a:srgbClr val="F6F8FD">
                  <a:alpha val="0"/>
                </a:srgbClr>
              </a:gs>
              <a:gs pos="100000">
                <a:srgbClr val="90D0DF">
                  <a:alpha val="34000"/>
                </a:srgbClr>
              </a:gs>
            </a:gsLst>
            <a:lin ang="5400000" scaled="1"/>
          </a:gradFill>
          <a:ln/>
        </p:spPr>
      </p:sp>
      <p:sp>
        <p:nvSpPr>
          <p:cNvPr id="14" name="Text 12"/>
          <p:cNvSpPr/>
          <p:nvPr/>
        </p:nvSpPr>
        <p:spPr>
          <a:xfrm>
            <a:off x="8693785" y="-474789"/>
            <a:ext cx="2069465" cy="2069465"/>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1038</Words>
  <Application>Microsoft Office PowerPoint</Application>
  <PresentationFormat>Widescreen</PresentationFormat>
  <Paragraphs>141</Paragraphs>
  <Slides>21</Slides>
  <Notes>21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MiSans</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Banking Finance Edge</dc:title>
  <dc:subject>AI Banking Finance Edge</dc:subject>
  <dc:creator>Kimi</dc:creator>
  <cp:lastModifiedBy>Sean</cp:lastModifiedBy>
  <cp:revision>2</cp:revision>
  <dcterms:created xsi:type="dcterms:W3CDTF">2025-12-03T01:14:23Z</dcterms:created>
  <dcterms:modified xsi:type="dcterms:W3CDTF">2025-12-03T01:15:06Z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{"Label":"AI Banking Finance Edge","ContentProducer":"001191110108MACG2KBH8F10000","ProduceID":"d4not0u00qr65jfnbvo0","ReservedCode1":"","ContentPropagator":"001191110108MACG2KBH8F20000","PropagateID":"d4not0u00qr65jfnbvo0","ReservedCode2":""}</vt:lpwstr>
  </property>
</Properties>
</file>